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47" r:id="rId3"/>
    <p:sldId id="259" r:id="rId4"/>
    <p:sldId id="285" r:id="rId5"/>
    <p:sldId id="286" r:id="rId6"/>
    <p:sldId id="348" r:id="rId7"/>
    <p:sldId id="260" r:id="rId8"/>
    <p:sldId id="278" r:id="rId9"/>
    <p:sldId id="279" r:id="rId10"/>
    <p:sldId id="290" r:id="rId11"/>
    <p:sldId id="280" r:id="rId12"/>
    <p:sldId id="309" r:id="rId13"/>
    <p:sldId id="310" r:id="rId14"/>
    <p:sldId id="311" r:id="rId15"/>
    <p:sldId id="312" r:id="rId16"/>
    <p:sldId id="313" r:id="rId17"/>
    <p:sldId id="314" r:id="rId18"/>
    <p:sldId id="324" r:id="rId19"/>
    <p:sldId id="326" r:id="rId20"/>
    <p:sldId id="315" r:id="rId21"/>
    <p:sldId id="316" r:id="rId22"/>
    <p:sldId id="327" r:id="rId23"/>
    <p:sldId id="328" r:id="rId24"/>
    <p:sldId id="329" r:id="rId25"/>
    <p:sldId id="330" r:id="rId26"/>
    <p:sldId id="346" r:id="rId27"/>
    <p:sldId id="317" r:id="rId28"/>
    <p:sldId id="318" r:id="rId29"/>
    <p:sldId id="319" r:id="rId30"/>
    <p:sldId id="320" r:id="rId31"/>
    <p:sldId id="321" r:id="rId32"/>
    <p:sldId id="262" r:id="rId33"/>
    <p:sldId id="323" r:id="rId34"/>
    <p:sldId id="342" r:id="rId35"/>
    <p:sldId id="343" r:id="rId36"/>
    <p:sldId id="338" r:id="rId37"/>
    <p:sldId id="331" r:id="rId38"/>
    <p:sldId id="351" r:id="rId39"/>
    <p:sldId id="332" r:id="rId40"/>
    <p:sldId id="333" r:id="rId41"/>
    <p:sldId id="349" r:id="rId42"/>
    <p:sldId id="334" r:id="rId43"/>
    <p:sldId id="335" r:id="rId44"/>
    <p:sldId id="336" r:id="rId45"/>
    <p:sldId id="337" r:id="rId46"/>
    <p:sldId id="270" r:id="rId47"/>
    <p:sldId id="276" r:id="rId48"/>
    <p:sldId id="277" r:id="rId49"/>
    <p:sldId id="35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Intro" id="{36895310-9E77-2043-9764-88BF29F4DF6B}">
          <p14:sldIdLst>
            <p14:sldId id="256"/>
            <p14:sldId id="347"/>
            <p14:sldId id="259"/>
            <p14:sldId id="285"/>
            <p14:sldId id="286"/>
          </p14:sldIdLst>
        </p14:section>
        <p14:section name="Dataset Overview" id="{25974BAB-C1EF-AF4F-BB66-C41E6923E8E6}">
          <p14:sldIdLst>
            <p14:sldId id="348"/>
            <p14:sldId id="260"/>
            <p14:sldId id="278"/>
            <p14:sldId id="279"/>
            <p14:sldId id="290"/>
            <p14:sldId id="280"/>
          </p14:sldIdLst>
        </p14:section>
        <p14:section name="Visuals" id="{72D0D3E6-3523-6D45-8DF0-7F4048F89D99}">
          <p14:sldIdLst>
            <p14:sldId id="309"/>
            <p14:sldId id="310"/>
            <p14:sldId id="311"/>
            <p14:sldId id="312"/>
            <p14:sldId id="313"/>
            <p14:sldId id="314"/>
            <p14:sldId id="324"/>
            <p14:sldId id="326"/>
            <p14:sldId id="315"/>
            <p14:sldId id="316"/>
            <p14:sldId id="327"/>
            <p14:sldId id="328"/>
            <p14:sldId id="329"/>
            <p14:sldId id="330"/>
            <p14:sldId id="346"/>
            <p14:sldId id="317"/>
            <p14:sldId id="318"/>
            <p14:sldId id="319"/>
            <p14:sldId id="320"/>
            <p14:sldId id="321"/>
          </p14:sldIdLst>
        </p14:section>
        <p14:section name="Stategy Explained" id="{0AF86231-F566-FB48-9ADE-E12E21409915}">
          <p14:sldIdLst>
            <p14:sldId id="262"/>
            <p14:sldId id="323"/>
          </p14:sldIdLst>
        </p14:section>
        <p14:section name="Analysis/Findings" id="{729480C1-1E92-734C-8277-B95C9A6AC4AC}">
          <p14:sldIdLst>
            <p14:sldId id="342"/>
            <p14:sldId id="343"/>
            <p14:sldId id="338"/>
            <p14:sldId id="331"/>
            <p14:sldId id="351"/>
            <p14:sldId id="332"/>
            <p14:sldId id="333"/>
            <p14:sldId id="349"/>
            <p14:sldId id="334"/>
            <p14:sldId id="335"/>
            <p14:sldId id="336"/>
          </p14:sldIdLst>
        </p14:section>
        <p14:section name="Best Model" id="{F9D1449D-33D2-B24D-B3A3-6C9E42E74590}">
          <p14:sldIdLst>
            <p14:sldId id="337"/>
          </p14:sldIdLst>
        </p14:section>
        <p14:section name="Conclusion" id="{BED9CF72-F740-114F-97C3-6229E9F533D0}">
          <p14:sldIdLst>
            <p14:sldId id="270"/>
            <p14:sldId id="276"/>
          </p14:sldIdLst>
        </p14:section>
        <p14:section name="Background Slides" id="{864615A4-E206-5B4C-BAE6-73F518E95837}">
          <p14:sldIdLst>
            <p14:sldId id="277"/>
            <p14:sldId id="3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4"/>
    <p:restoredTop sz="94687"/>
  </p:normalViewPr>
  <p:slideViewPr>
    <p:cSldViewPr snapToGrid="0" snapToObjects="1">
      <p:cViewPr varScale="1">
        <p:scale>
          <a:sx n="72" d="100"/>
          <a:sy n="72" d="100"/>
        </p:scale>
        <p:origin x="68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4526E9-BEEB-1F4D-95F4-74286BAC2FCE}"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668526A9-D0E6-254B-B702-71E2D69FA354}">
      <dgm:prSet phldrT="[Text]" custT="1"/>
      <dgm:spPr>
        <a:effectLst>
          <a:innerShdw blurRad="63500" dist="50800">
            <a:prstClr val="black">
              <a:alpha val="50000"/>
            </a:prstClr>
          </a:innerShdw>
        </a:effectLst>
      </dgm:spPr>
      <dgm:t>
        <a:bodyPr/>
        <a:lstStyle/>
        <a:p>
          <a:r>
            <a:rPr lang="en-US" sz="2400" dirty="0"/>
            <a:t>SalePrice</a:t>
          </a:r>
        </a:p>
      </dgm:t>
    </dgm:pt>
    <dgm:pt modelId="{3BD2C89C-2FCF-8D4A-9225-42C71FBF04C7}" type="parTrans" cxnId="{C2BF7F90-386D-B940-8A07-1DFFF450246E}">
      <dgm:prSet/>
      <dgm:spPr/>
      <dgm:t>
        <a:bodyPr/>
        <a:lstStyle/>
        <a:p>
          <a:endParaRPr lang="en-US"/>
        </a:p>
      </dgm:t>
    </dgm:pt>
    <dgm:pt modelId="{A1CB8E20-50B1-6A4E-BBFD-4DD535825C6F}" type="sibTrans" cxnId="{C2BF7F90-386D-B940-8A07-1DFFF450246E}">
      <dgm:prSet/>
      <dgm:spPr/>
      <dgm:t>
        <a:bodyPr/>
        <a:lstStyle/>
        <a:p>
          <a:endParaRPr lang="en-US"/>
        </a:p>
      </dgm:t>
    </dgm:pt>
    <dgm:pt modelId="{9B68FE57-5465-3148-8AF0-F27DAED1D676}">
      <dgm:prSet phldrT="[Text]" custT="1"/>
      <dgm:spPr>
        <a:effectLst>
          <a:innerShdw blurRad="63500" dist="50800">
            <a:prstClr val="black">
              <a:alpha val="50000"/>
            </a:prstClr>
          </a:innerShdw>
        </a:effectLst>
      </dgm:spPr>
      <dgm:t>
        <a:bodyPr anchor="ctr"/>
        <a:lstStyle/>
        <a:p>
          <a:pPr>
            <a:lnSpc>
              <a:spcPct val="150000"/>
            </a:lnSpc>
          </a:pPr>
          <a:r>
            <a:rPr lang="en-US" sz="1600" dirty="0"/>
            <a:t>Zscore - 1.959964</a:t>
          </a:r>
        </a:p>
      </dgm:t>
    </dgm:pt>
    <dgm:pt modelId="{F1AB1AFB-22D2-0F47-9FDB-BE401698D72D}" type="parTrans" cxnId="{69981C22-1219-7C4B-96D4-73C610972111}">
      <dgm:prSet/>
      <dgm:spPr/>
      <dgm:t>
        <a:bodyPr/>
        <a:lstStyle/>
        <a:p>
          <a:endParaRPr lang="en-US"/>
        </a:p>
      </dgm:t>
    </dgm:pt>
    <dgm:pt modelId="{C61557FA-E8E1-1741-8BFF-36C1CF972089}" type="sibTrans" cxnId="{69981C22-1219-7C4B-96D4-73C610972111}">
      <dgm:prSet/>
      <dgm:spPr/>
      <dgm:t>
        <a:bodyPr/>
        <a:lstStyle/>
        <a:p>
          <a:endParaRPr lang="en-US"/>
        </a:p>
      </dgm:t>
    </dgm:pt>
    <dgm:pt modelId="{C2B72589-D8FD-8D4A-9346-5496BD8205A8}">
      <dgm:prSet phldrT="[Text]" custT="1"/>
      <dgm:spPr>
        <a:effectLst>
          <a:innerShdw blurRad="63500" dist="50800">
            <a:prstClr val="black">
              <a:alpha val="50000"/>
            </a:prstClr>
          </a:innerShdw>
        </a:effectLst>
      </dgm:spPr>
      <dgm:t>
        <a:bodyPr anchor="ctr"/>
        <a:lstStyle/>
        <a:p>
          <a:pPr>
            <a:lnSpc>
              <a:spcPct val="150000"/>
            </a:lnSpc>
          </a:pPr>
          <a:r>
            <a:rPr lang="en-US" sz="1600" dirty="0"/>
            <a:t>Upper Limit - 190228.70</a:t>
          </a:r>
        </a:p>
      </dgm:t>
    </dgm:pt>
    <dgm:pt modelId="{C52E14A6-5DE2-5347-A877-DC56EFB5DA79}" type="parTrans" cxnId="{ECD0ACE1-0A46-274F-807D-D6B7E0B9091F}">
      <dgm:prSet/>
      <dgm:spPr/>
      <dgm:t>
        <a:bodyPr/>
        <a:lstStyle/>
        <a:p>
          <a:endParaRPr lang="en-US"/>
        </a:p>
      </dgm:t>
    </dgm:pt>
    <dgm:pt modelId="{37788700-1DFE-8243-992B-CC7D2C4B562F}" type="sibTrans" cxnId="{ECD0ACE1-0A46-274F-807D-D6B7E0B9091F}">
      <dgm:prSet/>
      <dgm:spPr/>
      <dgm:t>
        <a:bodyPr/>
        <a:lstStyle/>
        <a:p>
          <a:endParaRPr lang="en-US"/>
        </a:p>
      </dgm:t>
    </dgm:pt>
    <dgm:pt modelId="{608F6EE8-9871-2148-9A14-DFC157F91293}">
      <dgm:prSet phldrT="[Text]" custT="1"/>
      <dgm:spPr>
        <a:effectLst>
          <a:innerShdw blurRad="63500" dist="50800">
            <a:prstClr val="black">
              <a:alpha val="50000"/>
            </a:prstClr>
          </a:innerShdw>
        </a:effectLst>
      </dgm:spPr>
      <dgm:t>
        <a:bodyPr/>
        <a:lstStyle/>
        <a:p>
          <a:r>
            <a:rPr lang="en-US" sz="2400" dirty="0"/>
            <a:t>First Floor </a:t>
          </a:r>
          <a:r>
            <a:rPr lang="en-US" sz="2400" dirty="0" err="1"/>
            <a:t>Sq</a:t>
          </a:r>
          <a:r>
            <a:rPr lang="en-US" sz="2400" dirty="0"/>
            <a:t> Ft</a:t>
          </a:r>
        </a:p>
      </dgm:t>
    </dgm:pt>
    <dgm:pt modelId="{962CE3B0-52B2-A148-9B29-50A40785CBFC}" type="parTrans" cxnId="{69B99877-7FAC-924D-B59C-32460C0C0D65}">
      <dgm:prSet/>
      <dgm:spPr/>
      <dgm:t>
        <a:bodyPr/>
        <a:lstStyle/>
        <a:p>
          <a:endParaRPr lang="en-US"/>
        </a:p>
      </dgm:t>
    </dgm:pt>
    <dgm:pt modelId="{854B6BEA-430E-B543-BD4E-069FDF938630}" type="sibTrans" cxnId="{69B99877-7FAC-924D-B59C-32460C0C0D65}">
      <dgm:prSet/>
      <dgm:spPr/>
      <dgm:t>
        <a:bodyPr/>
        <a:lstStyle/>
        <a:p>
          <a:endParaRPr lang="en-US"/>
        </a:p>
      </dgm:t>
    </dgm:pt>
    <dgm:pt modelId="{CB39AEAA-1E73-4946-AB9B-063F30FE9D55}">
      <dgm:prSet phldrT="[Text]" custT="1"/>
      <dgm:spPr>
        <a:effectLst>
          <a:innerShdw blurRad="63500" dist="50800">
            <a:prstClr val="black">
              <a:alpha val="50000"/>
            </a:prstClr>
          </a:innerShdw>
        </a:effectLst>
      </dgm:spPr>
      <dgm:t>
        <a:bodyPr anchor="ctr"/>
        <a:lstStyle/>
        <a:p>
          <a:pPr>
            <a:lnSpc>
              <a:spcPct val="150000"/>
            </a:lnSpc>
          </a:pPr>
          <a:r>
            <a:rPr lang="en-US" sz="1600" dirty="0"/>
            <a:t>Zscore - 1.959964</a:t>
          </a:r>
        </a:p>
      </dgm:t>
    </dgm:pt>
    <dgm:pt modelId="{73433908-DB21-6D42-A391-48C1D9A962DC}" type="parTrans" cxnId="{FD788F86-4FF5-D44B-9CAC-960F38CA12D8}">
      <dgm:prSet/>
      <dgm:spPr/>
      <dgm:t>
        <a:bodyPr/>
        <a:lstStyle/>
        <a:p>
          <a:endParaRPr lang="en-US"/>
        </a:p>
      </dgm:t>
    </dgm:pt>
    <dgm:pt modelId="{C4A4673B-B46B-1348-937C-2DC59FC94609}" type="sibTrans" cxnId="{FD788F86-4FF5-D44B-9CAC-960F38CA12D8}">
      <dgm:prSet/>
      <dgm:spPr/>
      <dgm:t>
        <a:bodyPr/>
        <a:lstStyle/>
        <a:p>
          <a:endParaRPr lang="en-US"/>
        </a:p>
      </dgm:t>
    </dgm:pt>
    <dgm:pt modelId="{841F17B1-FF3E-DB4D-B002-A5BDDE9A7257}">
      <dgm:prSet phldrT="[Text]" custT="1"/>
      <dgm:spPr>
        <a:effectLst>
          <a:innerShdw blurRad="63500" dist="50800">
            <a:prstClr val="black">
              <a:alpha val="50000"/>
            </a:prstClr>
          </a:innerShdw>
        </a:effectLst>
      </dgm:spPr>
      <dgm:t>
        <a:bodyPr/>
        <a:lstStyle/>
        <a:p>
          <a:r>
            <a:rPr lang="en-US" sz="2400" dirty="0"/>
            <a:t>Second</a:t>
          </a:r>
          <a:r>
            <a:rPr lang="en-US" sz="2400" dirty="0">
              <a:solidFill>
                <a:srgbClr val="FF0000"/>
              </a:solidFill>
            </a:rPr>
            <a:t> </a:t>
          </a:r>
          <a:r>
            <a:rPr lang="en-US" sz="2400" dirty="0"/>
            <a:t>Floor</a:t>
          </a:r>
        </a:p>
      </dgm:t>
    </dgm:pt>
    <dgm:pt modelId="{E97246D9-C5DF-0D4E-AFAF-C928A467F62E}" type="parTrans" cxnId="{3F3027D5-F326-D541-8C44-6CD1CAEE80B4}">
      <dgm:prSet/>
      <dgm:spPr/>
      <dgm:t>
        <a:bodyPr/>
        <a:lstStyle/>
        <a:p>
          <a:endParaRPr lang="en-US"/>
        </a:p>
      </dgm:t>
    </dgm:pt>
    <dgm:pt modelId="{7128A534-6F05-ED40-9251-DA541D907167}" type="sibTrans" cxnId="{3F3027D5-F326-D541-8C44-6CD1CAEE80B4}">
      <dgm:prSet/>
      <dgm:spPr/>
      <dgm:t>
        <a:bodyPr/>
        <a:lstStyle/>
        <a:p>
          <a:endParaRPr lang="en-US"/>
        </a:p>
      </dgm:t>
    </dgm:pt>
    <dgm:pt modelId="{AE13BF0B-4EDD-4D4D-8140-CA81E178EC6F}">
      <dgm:prSet phldrT="[Text]" custT="1"/>
      <dgm:spPr>
        <a:effectLst>
          <a:innerShdw blurRad="63500" dist="50800">
            <a:prstClr val="black">
              <a:alpha val="50000"/>
            </a:prstClr>
          </a:innerShdw>
        </a:effectLst>
      </dgm:spPr>
      <dgm:t>
        <a:bodyPr anchor="ctr"/>
        <a:lstStyle/>
        <a:p>
          <a:pPr>
            <a:lnSpc>
              <a:spcPct val="150000"/>
            </a:lnSpc>
          </a:pPr>
          <a:r>
            <a:rPr lang="en-US" sz="1600" dirty="0"/>
            <a:t>Zscore - 1.959964</a:t>
          </a:r>
        </a:p>
      </dgm:t>
    </dgm:pt>
    <dgm:pt modelId="{A89E0960-A728-DA48-B848-BF4261CF0470}" type="parTrans" cxnId="{344EBBC5-AD56-E244-9921-D5C2A4F34564}">
      <dgm:prSet/>
      <dgm:spPr/>
      <dgm:t>
        <a:bodyPr/>
        <a:lstStyle/>
        <a:p>
          <a:endParaRPr lang="en-US"/>
        </a:p>
      </dgm:t>
    </dgm:pt>
    <dgm:pt modelId="{3BAC517C-2CFD-AA49-8868-62C1644ADD8F}" type="sibTrans" cxnId="{344EBBC5-AD56-E244-9921-D5C2A4F34564}">
      <dgm:prSet/>
      <dgm:spPr/>
      <dgm:t>
        <a:bodyPr/>
        <a:lstStyle/>
        <a:p>
          <a:endParaRPr lang="en-US"/>
        </a:p>
      </dgm:t>
    </dgm:pt>
    <dgm:pt modelId="{29C580CE-A655-744E-9147-1D8ABD81E6D2}">
      <dgm:prSet phldrT="[Text]" custT="1"/>
      <dgm:spPr>
        <a:effectLst>
          <a:innerShdw blurRad="63500" dist="50800">
            <a:prstClr val="black">
              <a:alpha val="50000"/>
            </a:prstClr>
          </a:innerShdw>
        </a:effectLst>
      </dgm:spPr>
      <dgm:t>
        <a:bodyPr/>
        <a:lstStyle/>
        <a:p>
          <a:r>
            <a:rPr lang="en-US" sz="2400" dirty="0"/>
            <a:t>Basement </a:t>
          </a:r>
          <a:r>
            <a:rPr lang="en-US" sz="2400" dirty="0" err="1"/>
            <a:t>Sq</a:t>
          </a:r>
          <a:r>
            <a:rPr lang="en-US" sz="2400" dirty="0"/>
            <a:t> Footage</a:t>
          </a:r>
        </a:p>
      </dgm:t>
    </dgm:pt>
    <dgm:pt modelId="{10AE8E6B-6832-F342-9459-1031C4E65231}" type="parTrans" cxnId="{1DFC581F-10AC-7340-8C09-11E92E18DA65}">
      <dgm:prSet/>
      <dgm:spPr/>
      <dgm:t>
        <a:bodyPr/>
        <a:lstStyle/>
        <a:p>
          <a:endParaRPr lang="en-US"/>
        </a:p>
      </dgm:t>
    </dgm:pt>
    <dgm:pt modelId="{9B185F40-218A-E842-BAF2-E607340212B9}" type="sibTrans" cxnId="{1DFC581F-10AC-7340-8C09-11E92E18DA65}">
      <dgm:prSet/>
      <dgm:spPr/>
      <dgm:t>
        <a:bodyPr/>
        <a:lstStyle/>
        <a:p>
          <a:endParaRPr lang="en-US"/>
        </a:p>
      </dgm:t>
    </dgm:pt>
    <dgm:pt modelId="{6742C7F6-2A8F-274D-8C78-72479DFBC0A7}">
      <dgm:prSet phldrT="[Text]" custT="1"/>
      <dgm:spPr>
        <a:effectLst>
          <a:innerShdw blurRad="63500" dist="50800">
            <a:prstClr val="black">
              <a:alpha val="50000"/>
            </a:prstClr>
          </a:innerShdw>
        </a:effectLst>
      </dgm:spPr>
      <dgm:t>
        <a:bodyPr anchor="ctr"/>
        <a:lstStyle/>
        <a:p>
          <a:pPr>
            <a:lnSpc>
              <a:spcPct val="150000"/>
            </a:lnSpc>
          </a:pPr>
          <a:r>
            <a:rPr lang="en-US" sz="1600" dirty="0"/>
            <a:t>Confidence Interval - 97.5%</a:t>
          </a:r>
        </a:p>
      </dgm:t>
    </dgm:pt>
    <dgm:pt modelId="{FD910275-3FC4-3944-845A-9E23C86722C0}" type="parTrans" cxnId="{87E93B69-62D0-4D48-9D6F-885A12BA7A0A}">
      <dgm:prSet/>
      <dgm:spPr/>
      <dgm:t>
        <a:bodyPr/>
        <a:lstStyle/>
        <a:p>
          <a:endParaRPr lang="en-US"/>
        </a:p>
      </dgm:t>
    </dgm:pt>
    <dgm:pt modelId="{CECB31B6-5734-0145-9097-60988AA8DB56}" type="sibTrans" cxnId="{87E93B69-62D0-4D48-9D6F-885A12BA7A0A}">
      <dgm:prSet/>
      <dgm:spPr/>
      <dgm:t>
        <a:bodyPr/>
        <a:lstStyle/>
        <a:p>
          <a:endParaRPr lang="en-US"/>
        </a:p>
      </dgm:t>
    </dgm:pt>
    <dgm:pt modelId="{AF765770-58E9-A140-B0ED-13C048A4C0FE}">
      <dgm:prSet phldrT="[Text]" custT="1"/>
      <dgm:spPr>
        <a:effectLst>
          <a:innerShdw blurRad="63500" dist="50800">
            <a:prstClr val="black">
              <a:alpha val="50000"/>
            </a:prstClr>
          </a:innerShdw>
        </a:effectLst>
      </dgm:spPr>
      <dgm:t>
        <a:bodyPr anchor="ctr"/>
        <a:lstStyle/>
        <a:p>
          <a:pPr>
            <a:lnSpc>
              <a:spcPct val="150000"/>
            </a:lnSpc>
          </a:pPr>
          <a:r>
            <a:rPr lang="en-US" sz="1600" dirty="0"/>
            <a:t># of observations - 1459</a:t>
          </a:r>
        </a:p>
      </dgm:t>
    </dgm:pt>
    <dgm:pt modelId="{A3338653-1C4F-AD4A-B41A-CC3D17BCC299}" type="parTrans" cxnId="{D9862C18-ABF7-F043-A73F-EB1C55546247}">
      <dgm:prSet/>
      <dgm:spPr/>
      <dgm:t>
        <a:bodyPr/>
        <a:lstStyle/>
        <a:p>
          <a:endParaRPr lang="en-US"/>
        </a:p>
      </dgm:t>
    </dgm:pt>
    <dgm:pt modelId="{545854B2-7BA4-3243-8277-9FD8F8406DE3}" type="sibTrans" cxnId="{D9862C18-ABF7-F043-A73F-EB1C55546247}">
      <dgm:prSet/>
      <dgm:spPr/>
      <dgm:t>
        <a:bodyPr/>
        <a:lstStyle/>
        <a:p>
          <a:endParaRPr lang="en-US"/>
        </a:p>
      </dgm:t>
    </dgm:pt>
    <dgm:pt modelId="{8C091E12-A84A-3C4A-8230-9EFCEF072813}">
      <dgm:prSet phldrT="[Text]" custT="1"/>
      <dgm:spPr>
        <a:effectLst>
          <a:innerShdw blurRad="63500" dist="50800">
            <a:prstClr val="black">
              <a:alpha val="50000"/>
            </a:prstClr>
          </a:innerShdw>
        </a:effectLst>
      </dgm:spPr>
      <dgm:t>
        <a:bodyPr anchor="ctr"/>
        <a:lstStyle/>
        <a:p>
          <a:pPr>
            <a:lnSpc>
              <a:spcPct val="150000"/>
            </a:lnSpc>
          </a:pPr>
          <a:r>
            <a:rPr lang="en-US" sz="1600" dirty="0"/>
            <a:t>Standard Error - 9284.636</a:t>
          </a:r>
        </a:p>
      </dgm:t>
    </dgm:pt>
    <dgm:pt modelId="{75BA9A83-BD29-5E4A-ADCB-8A034557C2AF}" type="parTrans" cxnId="{E071991D-FDAF-EE47-90A1-6622D83A2C7E}">
      <dgm:prSet/>
      <dgm:spPr/>
      <dgm:t>
        <a:bodyPr/>
        <a:lstStyle/>
        <a:p>
          <a:endParaRPr lang="en-US"/>
        </a:p>
      </dgm:t>
    </dgm:pt>
    <dgm:pt modelId="{C4DDC80B-E39C-974F-90E4-F04204061E7B}" type="sibTrans" cxnId="{E071991D-FDAF-EE47-90A1-6622D83A2C7E}">
      <dgm:prSet/>
      <dgm:spPr/>
      <dgm:t>
        <a:bodyPr/>
        <a:lstStyle/>
        <a:p>
          <a:endParaRPr lang="en-US"/>
        </a:p>
      </dgm:t>
    </dgm:pt>
    <dgm:pt modelId="{66C81421-6E02-D041-A644-95A30B831440}">
      <dgm:prSet phldrT="[Text]" custT="1"/>
      <dgm:spPr>
        <a:effectLst>
          <a:innerShdw blurRad="63500" dist="50800">
            <a:prstClr val="black">
              <a:alpha val="50000"/>
            </a:prstClr>
          </a:innerShdw>
        </a:effectLst>
      </dgm:spPr>
      <dgm:t>
        <a:bodyPr anchor="ctr"/>
        <a:lstStyle/>
        <a:p>
          <a:pPr>
            <a:lnSpc>
              <a:spcPct val="150000"/>
            </a:lnSpc>
          </a:pPr>
          <a:r>
            <a:rPr lang="en-US" sz="1600" dirty="0"/>
            <a:t>Lower Limit - 171659.50</a:t>
          </a:r>
        </a:p>
      </dgm:t>
    </dgm:pt>
    <dgm:pt modelId="{5778E679-12FA-DE43-B8E3-B3585A14EEFA}" type="parTrans" cxnId="{22648C36-BCCB-D643-A40A-A6E2ECFAF4F1}">
      <dgm:prSet/>
      <dgm:spPr/>
      <dgm:t>
        <a:bodyPr/>
        <a:lstStyle/>
        <a:p>
          <a:endParaRPr lang="en-US"/>
        </a:p>
      </dgm:t>
    </dgm:pt>
    <dgm:pt modelId="{0981387C-F394-124D-801B-DBE93691AA91}" type="sibTrans" cxnId="{22648C36-BCCB-D643-A40A-A6E2ECFAF4F1}">
      <dgm:prSet/>
      <dgm:spPr/>
      <dgm:t>
        <a:bodyPr/>
        <a:lstStyle/>
        <a:p>
          <a:endParaRPr lang="en-US"/>
        </a:p>
      </dgm:t>
    </dgm:pt>
    <dgm:pt modelId="{AF890A25-2401-CC4B-9A28-20DFEFE15EDB}">
      <dgm:prSet phldrT="[Text]" custT="1"/>
      <dgm:spPr>
        <a:effectLst>
          <a:innerShdw blurRad="63500" dist="50800">
            <a:prstClr val="black">
              <a:alpha val="50000"/>
            </a:prstClr>
          </a:innerShdw>
        </a:effectLst>
      </dgm:spPr>
      <dgm:t>
        <a:bodyPr anchor="ctr"/>
        <a:lstStyle/>
        <a:p>
          <a:pPr>
            <a:lnSpc>
              <a:spcPct val="150000"/>
            </a:lnSpc>
          </a:pPr>
          <a:r>
            <a:rPr lang="en-US" sz="1600" dirty="0"/>
            <a:t>Confidence Interval - 97.5%</a:t>
          </a:r>
        </a:p>
      </dgm:t>
    </dgm:pt>
    <dgm:pt modelId="{60478478-64C7-C247-B4F6-0D0EB686965D}" type="parTrans" cxnId="{368A0081-D318-BF43-BA70-7CA84C021F1B}">
      <dgm:prSet/>
      <dgm:spPr/>
      <dgm:t>
        <a:bodyPr/>
        <a:lstStyle/>
        <a:p>
          <a:endParaRPr lang="en-US"/>
        </a:p>
      </dgm:t>
    </dgm:pt>
    <dgm:pt modelId="{FB94352A-606D-DB4B-B8C6-A96823BC13AE}" type="sibTrans" cxnId="{368A0081-D318-BF43-BA70-7CA84C021F1B}">
      <dgm:prSet/>
      <dgm:spPr/>
      <dgm:t>
        <a:bodyPr/>
        <a:lstStyle/>
        <a:p>
          <a:endParaRPr lang="en-US"/>
        </a:p>
      </dgm:t>
    </dgm:pt>
    <dgm:pt modelId="{0E181888-6516-AA41-8386-F02D3A4102B2}">
      <dgm:prSet phldrT="[Text]" custT="1"/>
      <dgm:spPr>
        <a:effectLst>
          <a:innerShdw blurRad="63500" dist="50800">
            <a:prstClr val="black">
              <a:alpha val="50000"/>
            </a:prstClr>
          </a:innerShdw>
        </a:effectLst>
      </dgm:spPr>
      <dgm:t>
        <a:bodyPr anchor="ctr"/>
        <a:lstStyle/>
        <a:p>
          <a:pPr>
            <a:lnSpc>
              <a:spcPct val="150000"/>
            </a:lnSpc>
          </a:pPr>
          <a:r>
            <a:rPr lang="en-US" sz="1600" dirty="0"/>
            <a:t># of observations - 1459</a:t>
          </a:r>
        </a:p>
      </dgm:t>
    </dgm:pt>
    <dgm:pt modelId="{4D7031AC-613E-F542-A71C-1368D461A644}" type="parTrans" cxnId="{5841FD19-400A-5A4C-8071-F9D697F6B58F}">
      <dgm:prSet/>
      <dgm:spPr/>
      <dgm:t>
        <a:bodyPr/>
        <a:lstStyle/>
        <a:p>
          <a:endParaRPr lang="en-US"/>
        </a:p>
      </dgm:t>
    </dgm:pt>
    <dgm:pt modelId="{950DEA99-2F43-1347-B048-0E28CCF3A8EF}" type="sibTrans" cxnId="{5841FD19-400A-5A4C-8071-F9D697F6B58F}">
      <dgm:prSet/>
      <dgm:spPr/>
      <dgm:t>
        <a:bodyPr/>
        <a:lstStyle/>
        <a:p>
          <a:endParaRPr lang="en-US"/>
        </a:p>
      </dgm:t>
    </dgm:pt>
    <dgm:pt modelId="{55E44777-8E90-6740-A977-5C223B7E4029}">
      <dgm:prSet phldrT="[Text]" custT="1"/>
      <dgm:spPr>
        <a:effectLst>
          <a:innerShdw blurRad="63500" dist="50800">
            <a:prstClr val="black">
              <a:alpha val="50000"/>
            </a:prstClr>
          </a:innerShdw>
        </a:effectLst>
      </dgm:spPr>
      <dgm:t>
        <a:bodyPr anchor="ctr"/>
        <a:lstStyle/>
        <a:p>
          <a:pPr>
            <a:lnSpc>
              <a:spcPct val="150000"/>
            </a:lnSpc>
          </a:pPr>
          <a:r>
            <a:rPr lang="en-US" sz="1600" dirty="0"/>
            <a:t>Standard Error </a:t>
          </a:r>
          <a:r>
            <a:rPr lang="mr-IN" sz="1600" dirty="0"/>
            <a:t>–</a:t>
          </a:r>
          <a:r>
            <a:rPr lang="en-US" sz="1600" dirty="0"/>
            <a:t> 19.84306</a:t>
          </a:r>
        </a:p>
      </dgm:t>
    </dgm:pt>
    <dgm:pt modelId="{BD11F42C-B930-F049-BC1B-9C7D1F405F68}" type="parTrans" cxnId="{E6D31D41-0186-7D4A-8CBB-69C33C0A3C3E}">
      <dgm:prSet/>
      <dgm:spPr/>
      <dgm:t>
        <a:bodyPr/>
        <a:lstStyle/>
        <a:p>
          <a:endParaRPr lang="en-US"/>
        </a:p>
      </dgm:t>
    </dgm:pt>
    <dgm:pt modelId="{794E010E-AAF2-DC46-956D-E1698F92A023}" type="sibTrans" cxnId="{E6D31D41-0186-7D4A-8CBB-69C33C0A3C3E}">
      <dgm:prSet/>
      <dgm:spPr/>
      <dgm:t>
        <a:bodyPr/>
        <a:lstStyle/>
        <a:p>
          <a:endParaRPr lang="en-US"/>
        </a:p>
      </dgm:t>
    </dgm:pt>
    <dgm:pt modelId="{A822375F-D998-E54A-A43D-8CF759E0A82B}">
      <dgm:prSet phldrT="[Text]" custT="1"/>
      <dgm:spPr>
        <a:effectLst>
          <a:innerShdw blurRad="63500" dist="50800">
            <a:prstClr val="black">
              <a:alpha val="50000"/>
            </a:prstClr>
          </a:innerShdw>
        </a:effectLst>
      </dgm:spPr>
      <dgm:t>
        <a:bodyPr anchor="ctr"/>
        <a:lstStyle/>
        <a:p>
          <a:pPr>
            <a:lnSpc>
              <a:spcPct val="150000"/>
            </a:lnSpc>
          </a:pPr>
          <a:r>
            <a:rPr lang="en-US" sz="1600" dirty="0"/>
            <a:t>Lower Limit - 1142.72</a:t>
          </a:r>
        </a:p>
      </dgm:t>
    </dgm:pt>
    <dgm:pt modelId="{CD6E535C-1FA1-5741-92E1-2F6EFAE21129}" type="parTrans" cxnId="{7E6D924B-1136-D349-ACC6-42EAC7C2B185}">
      <dgm:prSet/>
      <dgm:spPr/>
      <dgm:t>
        <a:bodyPr/>
        <a:lstStyle/>
        <a:p>
          <a:endParaRPr lang="en-US"/>
        </a:p>
      </dgm:t>
    </dgm:pt>
    <dgm:pt modelId="{4977A889-245D-2943-950F-48A64B0F9CC1}" type="sibTrans" cxnId="{7E6D924B-1136-D349-ACC6-42EAC7C2B185}">
      <dgm:prSet/>
      <dgm:spPr/>
      <dgm:t>
        <a:bodyPr/>
        <a:lstStyle/>
        <a:p>
          <a:endParaRPr lang="en-US"/>
        </a:p>
      </dgm:t>
    </dgm:pt>
    <dgm:pt modelId="{4BBBEAC3-1659-384B-B3CA-6446E15CF7ED}">
      <dgm:prSet phldrT="[Text]" custT="1"/>
      <dgm:spPr>
        <a:effectLst>
          <a:innerShdw blurRad="63500" dist="50800">
            <a:prstClr val="black">
              <a:alpha val="50000"/>
            </a:prstClr>
          </a:innerShdw>
        </a:effectLst>
      </dgm:spPr>
      <dgm:t>
        <a:bodyPr anchor="ctr"/>
        <a:lstStyle/>
        <a:p>
          <a:pPr>
            <a:lnSpc>
              <a:spcPct val="150000"/>
            </a:lnSpc>
          </a:pPr>
          <a:r>
            <a:rPr lang="en-US" sz="1600" dirty="0"/>
            <a:t>Upper Limit - 1182.406</a:t>
          </a:r>
        </a:p>
      </dgm:t>
    </dgm:pt>
    <dgm:pt modelId="{B12EC6A6-6468-3A45-AA69-478DFBF40CAC}" type="parTrans" cxnId="{8C6A376B-BF79-1348-A8C4-416C3E76DBCC}">
      <dgm:prSet/>
      <dgm:spPr/>
      <dgm:t>
        <a:bodyPr/>
        <a:lstStyle/>
        <a:p>
          <a:endParaRPr lang="en-US"/>
        </a:p>
      </dgm:t>
    </dgm:pt>
    <dgm:pt modelId="{92110C81-BAC2-6141-91C2-6A7293554A10}" type="sibTrans" cxnId="{8C6A376B-BF79-1348-A8C4-416C3E76DBCC}">
      <dgm:prSet/>
      <dgm:spPr/>
      <dgm:t>
        <a:bodyPr/>
        <a:lstStyle/>
        <a:p>
          <a:endParaRPr lang="en-US"/>
        </a:p>
      </dgm:t>
    </dgm:pt>
    <dgm:pt modelId="{8883DE07-8400-6343-8A40-F2D5786AE3CF}">
      <dgm:prSet phldrT="[Text]" custT="1"/>
      <dgm:spPr>
        <a:effectLst>
          <a:innerShdw blurRad="63500" dist="50800">
            <a:prstClr val="black">
              <a:alpha val="50000"/>
            </a:prstClr>
          </a:innerShdw>
        </a:effectLst>
      </dgm:spPr>
      <dgm:t>
        <a:bodyPr anchor="ctr"/>
        <a:lstStyle/>
        <a:p>
          <a:pPr>
            <a:lnSpc>
              <a:spcPct val="150000"/>
            </a:lnSpc>
          </a:pPr>
          <a:r>
            <a:rPr lang="en-US" sz="1600" dirty="0"/>
            <a:t>Confidence Interval - 97.5%</a:t>
          </a:r>
        </a:p>
      </dgm:t>
    </dgm:pt>
    <dgm:pt modelId="{3AC1B93C-EC76-7F49-A703-302B4682D2FA}" type="parTrans" cxnId="{9C146ABB-F6D4-FE41-A2DF-E79AF670C1F9}">
      <dgm:prSet/>
      <dgm:spPr/>
      <dgm:t>
        <a:bodyPr/>
        <a:lstStyle/>
        <a:p>
          <a:endParaRPr lang="en-US"/>
        </a:p>
      </dgm:t>
    </dgm:pt>
    <dgm:pt modelId="{BBAE03AC-2BA0-6347-A4A5-9F68EA17B1C7}" type="sibTrans" cxnId="{9C146ABB-F6D4-FE41-A2DF-E79AF670C1F9}">
      <dgm:prSet/>
      <dgm:spPr/>
      <dgm:t>
        <a:bodyPr/>
        <a:lstStyle/>
        <a:p>
          <a:endParaRPr lang="en-US"/>
        </a:p>
      </dgm:t>
    </dgm:pt>
    <dgm:pt modelId="{B56FCAC0-5892-974F-BF35-A0DE4BA5B88E}">
      <dgm:prSet phldrT="[Text]" custT="1"/>
      <dgm:spPr>
        <a:effectLst>
          <a:innerShdw blurRad="63500" dist="50800">
            <a:prstClr val="black">
              <a:alpha val="50000"/>
            </a:prstClr>
          </a:innerShdw>
        </a:effectLst>
      </dgm:spPr>
      <dgm:t>
        <a:bodyPr anchor="ctr"/>
        <a:lstStyle/>
        <a:p>
          <a:pPr>
            <a:lnSpc>
              <a:spcPct val="150000"/>
            </a:lnSpc>
          </a:pPr>
          <a:r>
            <a:rPr lang="en-US" sz="1600" dirty="0"/>
            <a:t># of observations - 1459</a:t>
          </a:r>
        </a:p>
      </dgm:t>
    </dgm:pt>
    <dgm:pt modelId="{E9534B1B-5801-E742-A2D8-56704BFFAEDA}" type="parTrans" cxnId="{1447C6B2-FFC7-DE46-8A5D-C81B27256F97}">
      <dgm:prSet/>
      <dgm:spPr/>
      <dgm:t>
        <a:bodyPr/>
        <a:lstStyle/>
        <a:p>
          <a:endParaRPr lang="en-US"/>
        </a:p>
      </dgm:t>
    </dgm:pt>
    <dgm:pt modelId="{73CB67E9-0747-BA48-9D29-6134D83058D8}" type="sibTrans" cxnId="{1447C6B2-FFC7-DE46-8A5D-C81B27256F97}">
      <dgm:prSet/>
      <dgm:spPr/>
      <dgm:t>
        <a:bodyPr/>
        <a:lstStyle/>
        <a:p>
          <a:endParaRPr lang="en-US"/>
        </a:p>
      </dgm:t>
    </dgm:pt>
    <dgm:pt modelId="{294CCDDC-0B33-A446-8405-3EC3834A5169}">
      <dgm:prSet phldrT="[Text]" custT="1"/>
      <dgm:spPr>
        <a:effectLst>
          <a:innerShdw blurRad="63500" dist="50800">
            <a:prstClr val="black">
              <a:alpha val="50000"/>
            </a:prstClr>
          </a:innerShdw>
        </a:effectLst>
      </dgm:spPr>
      <dgm:t>
        <a:bodyPr anchor="ctr"/>
        <a:lstStyle/>
        <a:p>
          <a:pPr>
            <a:lnSpc>
              <a:spcPct val="150000"/>
            </a:lnSpc>
          </a:pPr>
          <a:r>
            <a:rPr lang="en-US" sz="1600" dirty="0"/>
            <a:t>Standard Error - 22.40205</a:t>
          </a:r>
        </a:p>
      </dgm:t>
    </dgm:pt>
    <dgm:pt modelId="{63F4DB9C-3C31-7142-8704-0C6F2E476FFB}" type="parTrans" cxnId="{6AA42DFA-9A75-3F42-9623-807F1A0A62EC}">
      <dgm:prSet/>
      <dgm:spPr/>
      <dgm:t>
        <a:bodyPr/>
        <a:lstStyle/>
        <a:p>
          <a:endParaRPr lang="en-US"/>
        </a:p>
      </dgm:t>
    </dgm:pt>
    <dgm:pt modelId="{B71A126E-97C4-4848-AC1C-6796E7F63963}" type="sibTrans" cxnId="{6AA42DFA-9A75-3F42-9623-807F1A0A62EC}">
      <dgm:prSet/>
      <dgm:spPr/>
      <dgm:t>
        <a:bodyPr/>
        <a:lstStyle/>
        <a:p>
          <a:endParaRPr lang="en-US"/>
        </a:p>
      </dgm:t>
    </dgm:pt>
    <dgm:pt modelId="{ADDF77E2-E662-214A-8CCF-1916D372CC9B}">
      <dgm:prSet phldrT="[Text]" custT="1"/>
      <dgm:spPr>
        <a:effectLst>
          <a:innerShdw blurRad="63500" dist="50800">
            <a:prstClr val="black">
              <a:alpha val="50000"/>
            </a:prstClr>
          </a:innerShdw>
        </a:effectLst>
      </dgm:spPr>
      <dgm:t>
        <a:bodyPr anchor="ctr"/>
        <a:lstStyle/>
        <a:p>
          <a:pPr>
            <a:lnSpc>
              <a:spcPct val="150000"/>
            </a:lnSpc>
          </a:pPr>
          <a:r>
            <a:rPr lang="en-US" sz="1600" dirty="0"/>
            <a:t>Lower Limit - 324.8282</a:t>
          </a:r>
        </a:p>
      </dgm:t>
    </dgm:pt>
    <dgm:pt modelId="{164F55C0-E0C4-514B-84A2-668DD6A576A5}" type="parTrans" cxnId="{FA413415-0124-C342-BFB9-50D040393254}">
      <dgm:prSet/>
      <dgm:spPr/>
      <dgm:t>
        <a:bodyPr/>
        <a:lstStyle/>
        <a:p>
          <a:endParaRPr lang="en-US"/>
        </a:p>
      </dgm:t>
    </dgm:pt>
    <dgm:pt modelId="{564D80F2-4282-C84F-A50B-8ED11776E85A}" type="sibTrans" cxnId="{FA413415-0124-C342-BFB9-50D040393254}">
      <dgm:prSet/>
      <dgm:spPr/>
      <dgm:t>
        <a:bodyPr/>
        <a:lstStyle/>
        <a:p>
          <a:endParaRPr lang="en-US"/>
        </a:p>
      </dgm:t>
    </dgm:pt>
    <dgm:pt modelId="{81A4226F-0B83-B841-97CE-CC326995C9A8}">
      <dgm:prSet phldrT="[Text]" custT="1"/>
      <dgm:spPr>
        <a:effectLst>
          <a:innerShdw blurRad="63500" dist="50800">
            <a:prstClr val="black">
              <a:alpha val="50000"/>
            </a:prstClr>
          </a:innerShdw>
        </a:effectLst>
      </dgm:spPr>
      <dgm:t>
        <a:bodyPr anchor="ctr"/>
        <a:lstStyle/>
        <a:p>
          <a:pPr>
            <a:lnSpc>
              <a:spcPct val="150000"/>
            </a:lnSpc>
          </a:pPr>
          <a:r>
            <a:rPr lang="en-US" sz="1600" dirty="0"/>
            <a:t>Upper Limit - 369.6323</a:t>
          </a:r>
        </a:p>
      </dgm:t>
    </dgm:pt>
    <dgm:pt modelId="{20959B5A-B58D-B145-ADCB-947060DEA2E8}" type="parTrans" cxnId="{86861204-7402-EA49-9DA8-1737A603501D}">
      <dgm:prSet/>
      <dgm:spPr/>
      <dgm:t>
        <a:bodyPr/>
        <a:lstStyle/>
        <a:p>
          <a:endParaRPr lang="en-US"/>
        </a:p>
      </dgm:t>
    </dgm:pt>
    <dgm:pt modelId="{FCC4B822-AD32-4C43-AE60-E20878293039}" type="sibTrans" cxnId="{86861204-7402-EA49-9DA8-1737A603501D}">
      <dgm:prSet/>
      <dgm:spPr/>
      <dgm:t>
        <a:bodyPr/>
        <a:lstStyle/>
        <a:p>
          <a:endParaRPr lang="en-US"/>
        </a:p>
      </dgm:t>
    </dgm:pt>
    <dgm:pt modelId="{D88480EE-ADB0-C648-B648-E5884A8D1CBB}">
      <dgm:prSet phldrT="[Text]" custT="1"/>
      <dgm:spPr>
        <a:effectLst>
          <a:innerShdw blurRad="63500" dist="50800">
            <a:prstClr val="black">
              <a:alpha val="50000"/>
            </a:prstClr>
          </a:innerShdw>
        </a:effectLst>
      </dgm:spPr>
      <dgm:t>
        <a:bodyPr anchor="ctr"/>
        <a:lstStyle/>
        <a:p>
          <a:pPr>
            <a:lnSpc>
              <a:spcPct val="150000"/>
            </a:lnSpc>
          </a:pPr>
          <a:r>
            <a:rPr lang="en-US" sz="1600" dirty="0"/>
            <a:t>Zscore - 1.9599</a:t>
          </a:r>
        </a:p>
      </dgm:t>
    </dgm:pt>
    <dgm:pt modelId="{4E2009FB-BA38-0942-83C6-3FD45545A72D}" type="parTrans" cxnId="{2F09DC0C-417C-F042-85FA-0DED2AFD5C12}">
      <dgm:prSet/>
      <dgm:spPr/>
      <dgm:t>
        <a:bodyPr/>
        <a:lstStyle/>
        <a:p>
          <a:endParaRPr lang="en-US"/>
        </a:p>
      </dgm:t>
    </dgm:pt>
    <dgm:pt modelId="{06247CCC-9922-4940-ABB6-1362A60F9067}" type="sibTrans" cxnId="{2F09DC0C-417C-F042-85FA-0DED2AFD5C12}">
      <dgm:prSet/>
      <dgm:spPr/>
      <dgm:t>
        <a:bodyPr/>
        <a:lstStyle/>
        <a:p>
          <a:endParaRPr lang="en-US"/>
        </a:p>
      </dgm:t>
    </dgm:pt>
    <dgm:pt modelId="{D4EED292-5EE8-BC4D-9514-409A29347A59}">
      <dgm:prSet phldrT="[Text]" custT="1"/>
      <dgm:spPr>
        <a:effectLst>
          <a:innerShdw blurRad="63500" dist="50800">
            <a:prstClr val="black">
              <a:alpha val="50000"/>
            </a:prstClr>
          </a:innerShdw>
        </a:effectLst>
      </dgm:spPr>
      <dgm:t>
        <a:bodyPr anchor="ctr"/>
        <a:lstStyle/>
        <a:p>
          <a:pPr>
            <a:lnSpc>
              <a:spcPct val="150000"/>
            </a:lnSpc>
          </a:pPr>
          <a:r>
            <a:rPr lang="en-US" sz="1600" dirty="0"/>
            <a:t>Confidence Interval - 97.5%</a:t>
          </a:r>
        </a:p>
      </dgm:t>
    </dgm:pt>
    <dgm:pt modelId="{A6493360-3EBF-654A-AE10-5E5FA05733F1}" type="parTrans" cxnId="{3574483B-6E72-264A-ABA0-821821A60CE4}">
      <dgm:prSet/>
      <dgm:spPr/>
      <dgm:t>
        <a:bodyPr/>
        <a:lstStyle/>
        <a:p>
          <a:endParaRPr lang="en-US"/>
        </a:p>
      </dgm:t>
    </dgm:pt>
    <dgm:pt modelId="{1130A3B4-39E8-0F44-804A-EB2A39088A08}" type="sibTrans" cxnId="{3574483B-6E72-264A-ABA0-821821A60CE4}">
      <dgm:prSet/>
      <dgm:spPr/>
      <dgm:t>
        <a:bodyPr/>
        <a:lstStyle/>
        <a:p>
          <a:endParaRPr lang="en-US"/>
        </a:p>
      </dgm:t>
    </dgm:pt>
    <dgm:pt modelId="{5F1A59D1-A823-5548-ABE3-14CC839F0BB8}">
      <dgm:prSet phldrT="[Text]" custT="1"/>
      <dgm:spPr>
        <a:effectLst>
          <a:innerShdw blurRad="63500" dist="50800">
            <a:prstClr val="black">
              <a:alpha val="50000"/>
            </a:prstClr>
          </a:innerShdw>
        </a:effectLst>
      </dgm:spPr>
      <dgm:t>
        <a:bodyPr anchor="ctr"/>
        <a:lstStyle/>
        <a:p>
          <a:pPr>
            <a:lnSpc>
              <a:spcPct val="150000"/>
            </a:lnSpc>
          </a:pPr>
          <a:r>
            <a:rPr lang="en-US" sz="1600" dirty="0"/>
            <a:t># of observations - 1459</a:t>
          </a:r>
        </a:p>
      </dgm:t>
    </dgm:pt>
    <dgm:pt modelId="{10A1A144-3985-8747-9E83-22AD09A60D6E}" type="parTrans" cxnId="{258849F5-157C-914A-8611-CBBCC1B460A0}">
      <dgm:prSet/>
      <dgm:spPr/>
      <dgm:t>
        <a:bodyPr/>
        <a:lstStyle/>
        <a:p>
          <a:endParaRPr lang="en-US"/>
        </a:p>
      </dgm:t>
    </dgm:pt>
    <dgm:pt modelId="{732FF5AA-E97C-6347-814D-CC9F694A3E5E}" type="sibTrans" cxnId="{258849F5-157C-914A-8611-CBBCC1B460A0}">
      <dgm:prSet/>
      <dgm:spPr/>
      <dgm:t>
        <a:bodyPr/>
        <a:lstStyle/>
        <a:p>
          <a:endParaRPr lang="en-US"/>
        </a:p>
      </dgm:t>
    </dgm:pt>
    <dgm:pt modelId="{54F5F2F5-DE66-F542-937F-5286B263CD94}">
      <dgm:prSet phldrT="[Text]" custT="1"/>
      <dgm:spPr>
        <a:effectLst>
          <a:innerShdw blurRad="63500" dist="50800">
            <a:prstClr val="black">
              <a:alpha val="50000"/>
            </a:prstClr>
          </a:innerShdw>
        </a:effectLst>
      </dgm:spPr>
      <dgm:t>
        <a:bodyPr anchor="ctr"/>
        <a:lstStyle/>
        <a:p>
          <a:pPr>
            <a:lnSpc>
              <a:spcPct val="150000"/>
            </a:lnSpc>
          </a:pPr>
          <a:r>
            <a:rPr lang="en-US" sz="1600" dirty="0"/>
            <a:t>Standard Error - 22. 51706</a:t>
          </a:r>
        </a:p>
      </dgm:t>
    </dgm:pt>
    <dgm:pt modelId="{30725059-C4EC-624D-A293-E1AC7FCA8626}" type="parTrans" cxnId="{6D5614C0-4F4B-1141-979A-70E6070EBA1F}">
      <dgm:prSet/>
      <dgm:spPr/>
      <dgm:t>
        <a:bodyPr/>
        <a:lstStyle/>
        <a:p>
          <a:endParaRPr lang="en-US"/>
        </a:p>
      </dgm:t>
    </dgm:pt>
    <dgm:pt modelId="{F12CBFC5-CAD1-3544-AA47-23467B51A707}" type="sibTrans" cxnId="{6D5614C0-4F4B-1141-979A-70E6070EBA1F}">
      <dgm:prSet/>
      <dgm:spPr/>
      <dgm:t>
        <a:bodyPr/>
        <a:lstStyle/>
        <a:p>
          <a:endParaRPr lang="en-US"/>
        </a:p>
      </dgm:t>
    </dgm:pt>
    <dgm:pt modelId="{2C215AB3-9538-434B-95AF-41FE984526F7}">
      <dgm:prSet phldrT="[Text]" custT="1"/>
      <dgm:spPr>
        <a:effectLst>
          <a:innerShdw blurRad="63500" dist="50800">
            <a:prstClr val="black">
              <a:alpha val="50000"/>
            </a:prstClr>
          </a:innerShdw>
        </a:effectLst>
      </dgm:spPr>
      <dgm:t>
        <a:bodyPr anchor="ctr"/>
        <a:lstStyle/>
        <a:p>
          <a:pPr>
            <a:lnSpc>
              <a:spcPct val="150000"/>
            </a:lnSpc>
          </a:pPr>
          <a:r>
            <a:rPr lang="en-US" sz="1600" dirty="0"/>
            <a:t>Lower Limit - 1034.776</a:t>
          </a:r>
        </a:p>
      </dgm:t>
    </dgm:pt>
    <dgm:pt modelId="{E98F074B-F071-9E4B-B81E-33EF405AC2BA}" type="parTrans" cxnId="{3CE8F772-8924-E245-B4B2-9F76534FD4B1}">
      <dgm:prSet/>
      <dgm:spPr/>
      <dgm:t>
        <a:bodyPr/>
        <a:lstStyle/>
        <a:p>
          <a:endParaRPr lang="en-US"/>
        </a:p>
      </dgm:t>
    </dgm:pt>
    <dgm:pt modelId="{45C13959-0003-CA44-AAA2-21AD55D68A31}" type="sibTrans" cxnId="{3CE8F772-8924-E245-B4B2-9F76534FD4B1}">
      <dgm:prSet/>
      <dgm:spPr/>
      <dgm:t>
        <a:bodyPr/>
        <a:lstStyle/>
        <a:p>
          <a:endParaRPr lang="en-US"/>
        </a:p>
      </dgm:t>
    </dgm:pt>
    <dgm:pt modelId="{2744D36D-DAC8-A843-862E-31B3ECB38C6B}">
      <dgm:prSet phldrT="[Text]" custT="1"/>
      <dgm:spPr>
        <a:effectLst>
          <a:innerShdw blurRad="63500" dist="50800">
            <a:prstClr val="black">
              <a:alpha val="50000"/>
            </a:prstClr>
          </a:innerShdw>
        </a:effectLst>
      </dgm:spPr>
      <dgm:t>
        <a:bodyPr anchor="ctr"/>
        <a:lstStyle/>
        <a:p>
          <a:pPr>
            <a:lnSpc>
              <a:spcPct val="150000"/>
            </a:lnSpc>
          </a:pPr>
          <a:r>
            <a:rPr lang="en-US" sz="1600" dirty="0"/>
            <a:t>Upper Limit - 1079.81</a:t>
          </a:r>
        </a:p>
      </dgm:t>
    </dgm:pt>
    <dgm:pt modelId="{92DEA324-A1D5-774E-82F2-278364BB93D9}" type="parTrans" cxnId="{805FE716-4FA1-124E-8D7C-410774145536}">
      <dgm:prSet/>
      <dgm:spPr/>
      <dgm:t>
        <a:bodyPr/>
        <a:lstStyle/>
        <a:p>
          <a:endParaRPr lang="en-US"/>
        </a:p>
      </dgm:t>
    </dgm:pt>
    <dgm:pt modelId="{6079BF4F-C300-2C44-8107-40EF1855B001}" type="sibTrans" cxnId="{805FE716-4FA1-124E-8D7C-410774145536}">
      <dgm:prSet/>
      <dgm:spPr/>
      <dgm:t>
        <a:bodyPr/>
        <a:lstStyle/>
        <a:p>
          <a:endParaRPr lang="en-US"/>
        </a:p>
      </dgm:t>
    </dgm:pt>
    <dgm:pt modelId="{D9878580-1BAE-3445-9236-B61CCD647706}" type="pres">
      <dgm:prSet presAssocID="{A64526E9-BEEB-1F4D-95F4-74286BAC2FCE}" presName="Name0" presStyleCnt="0">
        <dgm:presLayoutVars>
          <dgm:dir/>
          <dgm:animLvl val="lvl"/>
          <dgm:resizeHandles val="exact"/>
        </dgm:presLayoutVars>
      </dgm:prSet>
      <dgm:spPr/>
    </dgm:pt>
    <dgm:pt modelId="{D6351B53-F67C-6A43-AD4D-C6F140B5793C}" type="pres">
      <dgm:prSet presAssocID="{668526A9-D0E6-254B-B702-71E2D69FA354}" presName="composite" presStyleCnt="0"/>
      <dgm:spPr/>
    </dgm:pt>
    <dgm:pt modelId="{1659B5F0-A36A-8948-9C2F-5CDDEF281717}" type="pres">
      <dgm:prSet presAssocID="{668526A9-D0E6-254B-B702-71E2D69FA354}" presName="parTx" presStyleLbl="alignNode1" presStyleIdx="0" presStyleCnt="4">
        <dgm:presLayoutVars>
          <dgm:chMax val="0"/>
          <dgm:chPref val="0"/>
          <dgm:bulletEnabled val="1"/>
        </dgm:presLayoutVars>
      </dgm:prSet>
      <dgm:spPr/>
    </dgm:pt>
    <dgm:pt modelId="{04AD3486-3A6E-114E-ACDA-BEAC24D89850}" type="pres">
      <dgm:prSet presAssocID="{668526A9-D0E6-254B-B702-71E2D69FA354}" presName="desTx" presStyleLbl="alignAccFollowNode1" presStyleIdx="0" presStyleCnt="4" custScaleY="100000">
        <dgm:presLayoutVars>
          <dgm:bulletEnabled val="1"/>
        </dgm:presLayoutVars>
      </dgm:prSet>
      <dgm:spPr/>
    </dgm:pt>
    <dgm:pt modelId="{00EA33F0-FB71-0146-9197-3040DE0A09D2}" type="pres">
      <dgm:prSet presAssocID="{A1CB8E20-50B1-6A4E-BBFD-4DD535825C6F}" presName="space" presStyleCnt="0"/>
      <dgm:spPr/>
    </dgm:pt>
    <dgm:pt modelId="{ED14E27A-29CA-C940-BBA9-97064C1983C8}" type="pres">
      <dgm:prSet presAssocID="{608F6EE8-9871-2148-9A14-DFC157F91293}" presName="composite" presStyleCnt="0"/>
      <dgm:spPr/>
    </dgm:pt>
    <dgm:pt modelId="{D18DA77E-F936-BE49-A8B3-C3BA046B06EA}" type="pres">
      <dgm:prSet presAssocID="{608F6EE8-9871-2148-9A14-DFC157F91293}" presName="parTx" presStyleLbl="alignNode1" presStyleIdx="1" presStyleCnt="4">
        <dgm:presLayoutVars>
          <dgm:chMax val="0"/>
          <dgm:chPref val="0"/>
          <dgm:bulletEnabled val="1"/>
        </dgm:presLayoutVars>
      </dgm:prSet>
      <dgm:spPr/>
    </dgm:pt>
    <dgm:pt modelId="{4CAAA7D7-F6C6-7A4F-B353-1EC43C2AF1E0}" type="pres">
      <dgm:prSet presAssocID="{608F6EE8-9871-2148-9A14-DFC157F91293}" presName="desTx" presStyleLbl="alignAccFollowNode1" presStyleIdx="1" presStyleCnt="4">
        <dgm:presLayoutVars>
          <dgm:bulletEnabled val="1"/>
        </dgm:presLayoutVars>
      </dgm:prSet>
      <dgm:spPr/>
    </dgm:pt>
    <dgm:pt modelId="{351D037D-C7D6-2048-B4B1-A14E826B1F12}" type="pres">
      <dgm:prSet presAssocID="{854B6BEA-430E-B543-BD4E-069FDF938630}" presName="space" presStyleCnt="0"/>
      <dgm:spPr/>
    </dgm:pt>
    <dgm:pt modelId="{6B459480-BF8C-FA4B-B7B3-A205255947FB}" type="pres">
      <dgm:prSet presAssocID="{841F17B1-FF3E-DB4D-B002-A5BDDE9A7257}" presName="composite" presStyleCnt="0"/>
      <dgm:spPr/>
    </dgm:pt>
    <dgm:pt modelId="{7336CADF-096D-C047-8231-68F4F274219E}" type="pres">
      <dgm:prSet presAssocID="{841F17B1-FF3E-DB4D-B002-A5BDDE9A7257}" presName="parTx" presStyleLbl="alignNode1" presStyleIdx="2" presStyleCnt="4" custLinFactNeighborX="-2143" custLinFactNeighborY="2034">
        <dgm:presLayoutVars>
          <dgm:chMax val="0"/>
          <dgm:chPref val="0"/>
          <dgm:bulletEnabled val="1"/>
        </dgm:presLayoutVars>
      </dgm:prSet>
      <dgm:spPr/>
    </dgm:pt>
    <dgm:pt modelId="{75FF5E7C-2925-BF42-822B-5466A4D17913}" type="pres">
      <dgm:prSet presAssocID="{841F17B1-FF3E-DB4D-B002-A5BDDE9A7257}" presName="desTx" presStyleLbl="alignAccFollowNode1" presStyleIdx="2" presStyleCnt="4" custLinFactNeighborX="-1860" custLinFactNeighborY="568">
        <dgm:presLayoutVars>
          <dgm:bulletEnabled val="1"/>
        </dgm:presLayoutVars>
      </dgm:prSet>
      <dgm:spPr/>
    </dgm:pt>
    <dgm:pt modelId="{D564F974-409F-5740-990C-637C5DDE6A9C}" type="pres">
      <dgm:prSet presAssocID="{7128A534-6F05-ED40-9251-DA541D907167}" presName="space" presStyleCnt="0"/>
      <dgm:spPr/>
    </dgm:pt>
    <dgm:pt modelId="{4F77CE65-A19C-2448-9C98-EA096675EE57}" type="pres">
      <dgm:prSet presAssocID="{29C580CE-A655-744E-9147-1D8ABD81E6D2}" presName="composite" presStyleCnt="0"/>
      <dgm:spPr/>
    </dgm:pt>
    <dgm:pt modelId="{BC14E30F-4AFF-6C4B-9FEA-17980FDDC17A}" type="pres">
      <dgm:prSet presAssocID="{29C580CE-A655-744E-9147-1D8ABD81E6D2}" presName="parTx" presStyleLbl="alignNode1" presStyleIdx="3" presStyleCnt="4">
        <dgm:presLayoutVars>
          <dgm:chMax val="0"/>
          <dgm:chPref val="0"/>
          <dgm:bulletEnabled val="1"/>
        </dgm:presLayoutVars>
      </dgm:prSet>
      <dgm:spPr/>
    </dgm:pt>
    <dgm:pt modelId="{DFD3FCD6-4E90-A640-AA30-A214A7F70FA0}" type="pres">
      <dgm:prSet presAssocID="{29C580CE-A655-744E-9147-1D8ABD81E6D2}" presName="desTx" presStyleLbl="alignAccFollowNode1" presStyleIdx="3" presStyleCnt="4">
        <dgm:presLayoutVars>
          <dgm:bulletEnabled val="1"/>
        </dgm:presLayoutVars>
      </dgm:prSet>
      <dgm:spPr/>
    </dgm:pt>
  </dgm:ptLst>
  <dgm:cxnLst>
    <dgm:cxn modelId="{86861204-7402-EA49-9DA8-1737A603501D}" srcId="{841F17B1-FF3E-DB4D-B002-A5BDDE9A7257}" destId="{81A4226F-0B83-B841-97CE-CC326995C9A8}" srcOrd="5" destOrd="0" parTransId="{20959B5A-B58D-B145-ADCB-947060DEA2E8}" sibTransId="{FCC4B822-AD32-4C43-AE60-E20878293039}"/>
    <dgm:cxn modelId="{DE8DCF06-CF97-E54C-B1D1-597F70A3C920}" type="presOf" srcId="{ADDF77E2-E662-214A-8CCF-1916D372CC9B}" destId="{75FF5E7C-2925-BF42-822B-5466A4D17913}" srcOrd="0" destOrd="4" presId="urn:microsoft.com/office/officeart/2005/8/layout/hList1"/>
    <dgm:cxn modelId="{2F09DC0C-417C-F042-85FA-0DED2AFD5C12}" srcId="{29C580CE-A655-744E-9147-1D8ABD81E6D2}" destId="{D88480EE-ADB0-C648-B648-E5884A8D1CBB}" srcOrd="0" destOrd="0" parTransId="{4E2009FB-BA38-0942-83C6-3FD45545A72D}" sibTransId="{06247CCC-9922-4940-ABB6-1362A60F9067}"/>
    <dgm:cxn modelId="{5A1F900F-4952-5340-896D-2DEA09746022}" type="presOf" srcId="{9B68FE57-5465-3148-8AF0-F27DAED1D676}" destId="{04AD3486-3A6E-114E-ACDA-BEAC24D89850}" srcOrd="0" destOrd="0" presId="urn:microsoft.com/office/officeart/2005/8/layout/hList1"/>
    <dgm:cxn modelId="{FA413415-0124-C342-BFB9-50D040393254}" srcId="{841F17B1-FF3E-DB4D-B002-A5BDDE9A7257}" destId="{ADDF77E2-E662-214A-8CCF-1916D372CC9B}" srcOrd="4" destOrd="0" parTransId="{164F55C0-E0C4-514B-84A2-668DD6A576A5}" sibTransId="{564D80F2-4282-C84F-A50B-8ED11776E85A}"/>
    <dgm:cxn modelId="{FF74A915-80A6-9C46-8EF7-02D39289B12E}" type="presOf" srcId="{AF765770-58E9-A140-B0ED-13C048A4C0FE}" destId="{04AD3486-3A6E-114E-ACDA-BEAC24D89850}" srcOrd="0" destOrd="2" presId="urn:microsoft.com/office/officeart/2005/8/layout/hList1"/>
    <dgm:cxn modelId="{805FE716-4FA1-124E-8D7C-410774145536}" srcId="{29C580CE-A655-744E-9147-1D8ABD81E6D2}" destId="{2744D36D-DAC8-A843-862E-31B3ECB38C6B}" srcOrd="5" destOrd="0" parTransId="{92DEA324-A1D5-774E-82F2-278364BB93D9}" sibTransId="{6079BF4F-C300-2C44-8107-40EF1855B001}"/>
    <dgm:cxn modelId="{6F88D817-4A26-4F42-A83B-C4A9680B622E}" type="presOf" srcId="{2C215AB3-9538-434B-95AF-41FE984526F7}" destId="{DFD3FCD6-4E90-A640-AA30-A214A7F70FA0}" srcOrd="0" destOrd="4" presId="urn:microsoft.com/office/officeart/2005/8/layout/hList1"/>
    <dgm:cxn modelId="{EBE60318-669E-674F-9D5F-8719BB871765}" type="presOf" srcId="{0E181888-6516-AA41-8386-F02D3A4102B2}" destId="{4CAAA7D7-F6C6-7A4F-B353-1EC43C2AF1E0}" srcOrd="0" destOrd="2" presId="urn:microsoft.com/office/officeart/2005/8/layout/hList1"/>
    <dgm:cxn modelId="{D9862C18-ABF7-F043-A73F-EB1C55546247}" srcId="{668526A9-D0E6-254B-B702-71E2D69FA354}" destId="{AF765770-58E9-A140-B0ED-13C048A4C0FE}" srcOrd="2" destOrd="0" parTransId="{A3338653-1C4F-AD4A-B41A-CC3D17BCC299}" sibTransId="{545854B2-7BA4-3243-8277-9FD8F8406DE3}"/>
    <dgm:cxn modelId="{5841FD19-400A-5A4C-8071-F9D697F6B58F}" srcId="{608F6EE8-9871-2148-9A14-DFC157F91293}" destId="{0E181888-6516-AA41-8386-F02D3A4102B2}" srcOrd="2" destOrd="0" parTransId="{4D7031AC-613E-F542-A71C-1368D461A644}" sibTransId="{950DEA99-2F43-1347-B048-0E28CCF3A8EF}"/>
    <dgm:cxn modelId="{7188A81C-45FC-8844-8AA1-D1C2E9B9A812}" type="presOf" srcId="{8C091E12-A84A-3C4A-8230-9EFCEF072813}" destId="{04AD3486-3A6E-114E-ACDA-BEAC24D89850}" srcOrd="0" destOrd="3" presId="urn:microsoft.com/office/officeart/2005/8/layout/hList1"/>
    <dgm:cxn modelId="{E071991D-FDAF-EE47-90A1-6622D83A2C7E}" srcId="{668526A9-D0E6-254B-B702-71E2D69FA354}" destId="{8C091E12-A84A-3C4A-8230-9EFCEF072813}" srcOrd="3" destOrd="0" parTransId="{75BA9A83-BD29-5E4A-ADCB-8A034557C2AF}" sibTransId="{C4DDC80B-E39C-974F-90E4-F04204061E7B}"/>
    <dgm:cxn modelId="{1DFC581F-10AC-7340-8C09-11E92E18DA65}" srcId="{A64526E9-BEEB-1F4D-95F4-74286BAC2FCE}" destId="{29C580CE-A655-744E-9147-1D8ABD81E6D2}" srcOrd="3" destOrd="0" parTransId="{10AE8E6B-6832-F342-9459-1031C4E65231}" sibTransId="{9B185F40-218A-E842-BAF2-E607340212B9}"/>
    <dgm:cxn modelId="{69981C22-1219-7C4B-96D4-73C610972111}" srcId="{668526A9-D0E6-254B-B702-71E2D69FA354}" destId="{9B68FE57-5465-3148-8AF0-F27DAED1D676}" srcOrd="0" destOrd="0" parTransId="{F1AB1AFB-22D2-0F47-9FDB-BE401698D72D}" sibTransId="{C61557FA-E8E1-1741-8BFF-36C1CF972089}"/>
    <dgm:cxn modelId="{13232426-7E95-5D44-A243-C15471FF6487}" type="presOf" srcId="{668526A9-D0E6-254B-B702-71E2D69FA354}" destId="{1659B5F0-A36A-8948-9C2F-5CDDEF281717}" srcOrd="0" destOrd="0" presId="urn:microsoft.com/office/officeart/2005/8/layout/hList1"/>
    <dgm:cxn modelId="{A6350C2C-8D17-CE4D-9F8F-726F212CF145}" type="presOf" srcId="{5F1A59D1-A823-5548-ABE3-14CC839F0BB8}" destId="{DFD3FCD6-4E90-A640-AA30-A214A7F70FA0}" srcOrd="0" destOrd="2" presId="urn:microsoft.com/office/officeart/2005/8/layout/hList1"/>
    <dgm:cxn modelId="{B1041932-C9E4-064A-9FD9-F7873A9E8558}" type="presOf" srcId="{294CCDDC-0B33-A446-8405-3EC3834A5169}" destId="{75FF5E7C-2925-BF42-822B-5466A4D17913}" srcOrd="0" destOrd="3" presId="urn:microsoft.com/office/officeart/2005/8/layout/hList1"/>
    <dgm:cxn modelId="{22648C36-BCCB-D643-A40A-A6E2ECFAF4F1}" srcId="{668526A9-D0E6-254B-B702-71E2D69FA354}" destId="{66C81421-6E02-D041-A644-95A30B831440}" srcOrd="4" destOrd="0" parTransId="{5778E679-12FA-DE43-B8E3-B3585A14EEFA}" sibTransId="{0981387C-F394-124D-801B-DBE93691AA91}"/>
    <dgm:cxn modelId="{3574483B-6E72-264A-ABA0-821821A60CE4}" srcId="{29C580CE-A655-744E-9147-1D8ABD81E6D2}" destId="{D4EED292-5EE8-BC4D-9514-409A29347A59}" srcOrd="1" destOrd="0" parTransId="{A6493360-3EBF-654A-AE10-5E5FA05733F1}" sibTransId="{1130A3B4-39E8-0F44-804A-EB2A39088A08}"/>
    <dgm:cxn modelId="{A97A523F-3A28-9D49-87BA-E0431B16FFC1}" type="presOf" srcId="{54F5F2F5-DE66-F542-937F-5286B263CD94}" destId="{DFD3FCD6-4E90-A640-AA30-A214A7F70FA0}" srcOrd="0" destOrd="3" presId="urn:microsoft.com/office/officeart/2005/8/layout/hList1"/>
    <dgm:cxn modelId="{38DA3A40-DA7B-3945-8A55-F209D3948E36}" type="presOf" srcId="{2744D36D-DAC8-A843-862E-31B3ECB38C6B}" destId="{DFD3FCD6-4E90-A640-AA30-A214A7F70FA0}" srcOrd="0" destOrd="5" presId="urn:microsoft.com/office/officeart/2005/8/layout/hList1"/>
    <dgm:cxn modelId="{E6D31D41-0186-7D4A-8CBB-69C33C0A3C3E}" srcId="{608F6EE8-9871-2148-9A14-DFC157F91293}" destId="{55E44777-8E90-6740-A977-5C223B7E4029}" srcOrd="3" destOrd="0" parTransId="{BD11F42C-B930-F049-BC1B-9C7D1F405F68}" sibTransId="{794E010E-AAF2-DC46-956D-E1698F92A023}"/>
    <dgm:cxn modelId="{87E93B69-62D0-4D48-9D6F-885A12BA7A0A}" srcId="{668526A9-D0E6-254B-B702-71E2D69FA354}" destId="{6742C7F6-2A8F-274D-8C78-72479DFBC0A7}" srcOrd="1" destOrd="0" parTransId="{FD910275-3FC4-3944-845A-9E23C86722C0}" sibTransId="{CECB31B6-5734-0145-9097-60988AA8DB56}"/>
    <dgm:cxn modelId="{8C6A376B-BF79-1348-A8C4-416C3E76DBCC}" srcId="{608F6EE8-9871-2148-9A14-DFC157F91293}" destId="{4BBBEAC3-1659-384B-B3CA-6446E15CF7ED}" srcOrd="5" destOrd="0" parTransId="{B12EC6A6-6468-3A45-AA69-478DFBF40CAC}" sibTransId="{92110C81-BAC2-6141-91C2-6A7293554A10}"/>
    <dgm:cxn modelId="{7E6D924B-1136-D349-ACC6-42EAC7C2B185}" srcId="{608F6EE8-9871-2148-9A14-DFC157F91293}" destId="{A822375F-D998-E54A-A43D-8CF759E0A82B}" srcOrd="4" destOrd="0" parTransId="{CD6E535C-1FA1-5741-92E1-2F6EFAE21129}" sibTransId="{4977A889-245D-2943-950F-48A64B0F9CC1}"/>
    <dgm:cxn modelId="{CDF8236E-3610-0243-AF9A-ABA06C7BB202}" type="presOf" srcId="{6742C7F6-2A8F-274D-8C78-72479DFBC0A7}" destId="{04AD3486-3A6E-114E-ACDA-BEAC24D89850}" srcOrd="0" destOrd="1" presId="urn:microsoft.com/office/officeart/2005/8/layout/hList1"/>
    <dgm:cxn modelId="{3CE8F772-8924-E245-B4B2-9F76534FD4B1}" srcId="{29C580CE-A655-744E-9147-1D8ABD81E6D2}" destId="{2C215AB3-9538-434B-95AF-41FE984526F7}" srcOrd="4" destOrd="0" parTransId="{E98F074B-F071-9E4B-B81E-33EF405AC2BA}" sibTransId="{45C13959-0003-CA44-AAA2-21AD55D68A31}"/>
    <dgm:cxn modelId="{6B5E6075-64D2-FC47-B7EF-1C97C8690698}" type="presOf" srcId="{C2B72589-D8FD-8D4A-9346-5496BD8205A8}" destId="{04AD3486-3A6E-114E-ACDA-BEAC24D89850}" srcOrd="0" destOrd="5" presId="urn:microsoft.com/office/officeart/2005/8/layout/hList1"/>
    <dgm:cxn modelId="{41A14577-7082-AE47-968B-F6D952ECC42F}" type="presOf" srcId="{841F17B1-FF3E-DB4D-B002-A5BDDE9A7257}" destId="{7336CADF-096D-C047-8231-68F4F274219E}" srcOrd="0" destOrd="0" presId="urn:microsoft.com/office/officeart/2005/8/layout/hList1"/>
    <dgm:cxn modelId="{69B99877-7FAC-924D-B59C-32460C0C0D65}" srcId="{A64526E9-BEEB-1F4D-95F4-74286BAC2FCE}" destId="{608F6EE8-9871-2148-9A14-DFC157F91293}" srcOrd="1" destOrd="0" parTransId="{962CE3B0-52B2-A148-9B29-50A40785CBFC}" sibTransId="{854B6BEA-430E-B543-BD4E-069FDF938630}"/>
    <dgm:cxn modelId="{3B1E3078-7CDF-2241-B7FF-43CFDF6BF71A}" type="presOf" srcId="{D88480EE-ADB0-C648-B648-E5884A8D1CBB}" destId="{DFD3FCD6-4E90-A640-AA30-A214A7F70FA0}" srcOrd="0" destOrd="0" presId="urn:microsoft.com/office/officeart/2005/8/layout/hList1"/>
    <dgm:cxn modelId="{EE08307C-E6BB-EA45-A62C-882B39A77D80}" type="presOf" srcId="{81A4226F-0B83-B841-97CE-CC326995C9A8}" destId="{75FF5E7C-2925-BF42-822B-5466A4D17913}" srcOrd="0" destOrd="5" presId="urn:microsoft.com/office/officeart/2005/8/layout/hList1"/>
    <dgm:cxn modelId="{368A0081-D318-BF43-BA70-7CA84C021F1B}" srcId="{608F6EE8-9871-2148-9A14-DFC157F91293}" destId="{AF890A25-2401-CC4B-9A28-20DFEFE15EDB}" srcOrd="1" destOrd="0" parTransId="{60478478-64C7-C247-B4F6-0D0EB686965D}" sibTransId="{FB94352A-606D-DB4B-B8C6-A96823BC13AE}"/>
    <dgm:cxn modelId="{FEF66383-55BA-C94D-9D43-1E539E121961}" type="presOf" srcId="{55E44777-8E90-6740-A977-5C223B7E4029}" destId="{4CAAA7D7-F6C6-7A4F-B353-1EC43C2AF1E0}" srcOrd="0" destOrd="3" presId="urn:microsoft.com/office/officeart/2005/8/layout/hList1"/>
    <dgm:cxn modelId="{FD788F86-4FF5-D44B-9CAC-960F38CA12D8}" srcId="{608F6EE8-9871-2148-9A14-DFC157F91293}" destId="{CB39AEAA-1E73-4946-AB9B-063F30FE9D55}" srcOrd="0" destOrd="0" parTransId="{73433908-DB21-6D42-A391-48C1D9A962DC}" sibTransId="{C4A4673B-B46B-1348-937C-2DC59FC94609}"/>
    <dgm:cxn modelId="{C2BF7F90-386D-B940-8A07-1DFFF450246E}" srcId="{A64526E9-BEEB-1F4D-95F4-74286BAC2FCE}" destId="{668526A9-D0E6-254B-B702-71E2D69FA354}" srcOrd="0" destOrd="0" parTransId="{3BD2C89C-2FCF-8D4A-9225-42C71FBF04C7}" sibTransId="{A1CB8E20-50B1-6A4E-BBFD-4DD535825C6F}"/>
    <dgm:cxn modelId="{6B2BE99C-A623-1E47-946B-9693A762C8EC}" type="presOf" srcId="{D4EED292-5EE8-BC4D-9514-409A29347A59}" destId="{DFD3FCD6-4E90-A640-AA30-A214A7F70FA0}" srcOrd="0" destOrd="1" presId="urn:microsoft.com/office/officeart/2005/8/layout/hList1"/>
    <dgm:cxn modelId="{0433359D-72EE-4644-B118-AF7B98296667}" type="presOf" srcId="{608F6EE8-9871-2148-9A14-DFC157F91293}" destId="{D18DA77E-F936-BE49-A8B3-C3BA046B06EA}" srcOrd="0" destOrd="0" presId="urn:microsoft.com/office/officeart/2005/8/layout/hList1"/>
    <dgm:cxn modelId="{91FCD3A8-0E8C-5D49-A380-93008824A1C9}" type="presOf" srcId="{CB39AEAA-1E73-4946-AB9B-063F30FE9D55}" destId="{4CAAA7D7-F6C6-7A4F-B353-1EC43C2AF1E0}" srcOrd="0" destOrd="0" presId="urn:microsoft.com/office/officeart/2005/8/layout/hList1"/>
    <dgm:cxn modelId="{F7D71AAC-D3B4-3E47-8E66-87AFDCF1423A}" type="presOf" srcId="{AF890A25-2401-CC4B-9A28-20DFEFE15EDB}" destId="{4CAAA7D7-F6C6-7A4F-B353-1EC43C2AF1E0}" srcOrd="0" destOrd="1" presId="urn:microsoft.com/office/officeart/2005/8/layout/hList1"/>
    <dgm:cxn modelId="{1447C6B2-FFC7-DE46-8A5D-C81B27256F97}" srcId="{841F17B1-FF3E-DB4D-B002-A5BDDE9A7257}" destId="{B56FCAC0-5892-974F-BF35-A0DE4BA5B88E}" srcOrd="2" destOrd="0" parTransId="{E9534B1B-5801-E742-A2D8-56704BFFAEDA}" sibTransId="{73CB67E9-0747-BA48-9D29-6134D83058D8}"/>
    <dgm:cxn modelId="{9C146ABB-F6D4-FE41-A2DF-E79AF670C1F9}" srcId="{841F17B1-FF3E-DB4D-B002-A5BDDE9A7257}" destId="{8883DE07-8400-6343-8A40-F2D5786AE3CF}" srcOrd="1" destOrd="0" parTransId="{3AC1B93C-EC76-7F49-A703-302B4682D2FA}" sibTransId="{BBAE03AC-2BA0-6347-A4A5-9F68EA17B1C7}"/>
    <dgm:cxn modelId="{6D5614C0-4F4B-1141-979A-70E6070EBA1F}" srcId="{29C580CE-A655-744E-9147-1D8ABD81E6D2}" destId="{54F5F2F5-DE66-F542-937F-5286B263CD94}" srcOrd="3" destOrd="0" parTransId="{30725059-C4EC-624D-A293-E1AC7FCA8626}" sibTransId="{F12CBFC5-CAD1-3544-AA47-23467B51A707}"/>
    <dgm:cxn modelId="{344EBBC5-AD56-E244-9921-D5C2A4F34564}" srcId="{841F17B1-FF3E-DB4D-B002-A5BDDE9A7257}" destId="{AE13BF0B-4EDD-4D4D-8140-CA81E178EC6F}" srcOrd="0" destOrd="0" parTransId="{A89E0960-A728-DA48-B848-BF4261CF0470}" sibTransId="{3BAC517C-2CFD-AA49-8868-62C1644ADD8F}"/>
    <dgm:cxn modelId="{81B193C8-79CC-4442-9919-1F6A974E991F}" type="presOf" srcId="{B56FCAC0-5892-974F-BF35-A0DE4BA5B88E}" destId="{75FF5E7C-2925-BF42-822B-5466A4D17913}" srcOrd="0" destOrd="2" presId="urn:microsoft.com/office/officeart/2005/8/layout/hList1"/>
    <dgm:cxn modelId="{36FE47CA-D3D3-AF46-8BEC-F8066A1E27DA}" type="presOf" srcId="{8883DE07-8400-6343-8A40-F2D5786AE3CF}" destId="{75FF5E7C-2925-BF42-822B-5466A4D17913}" srcOrd="0" destOrd="1" presId="urn:microsoft.com/office/officeart/2005/8/layout/hList1"/>
    <dgm:cxn modelId="{3F3027D5-F326-D541-8C44-6CD1CAEE80B4}" srcId="{A64526E9-BEEB-1F4D-95F4-74286BAC2FCE}" destId="{841F17B1-FF3E-DB4D-B002-A5BDDE9A7257}" srcOrd="2" destOrd="0" parTransId="{E97246D9-C5DF-0D4E-AFAF-C928A467F62E}" sibTransId="{7128A534-6F05-ED40-9251-DA541D907167}"/>
    <dgm:cxn modelId="{F5169CE0-4094-2B49-B223-FC6A7A24DDE6}" type="presOf" srcId="{AE13BF0B-4EDD-4D4D-8140-CA81E178EC6F}" destId="{75FF5E7C-2925-BF42-822B-5466A4D17913}" srcOrd="0" destOrd="0" presId="urn:microsoft.com/office/officeart/2005/8/layout/hList1"/>
    <dgm:cxn modelId="{ECD0ACE1-0A46-274F-807D-D6B7E0B9091F}" srcId="{668526A9-D0E6-254B-B702-71E2D69FA354}" destId="{C2B72589-D8FD-8D4A-9346-5496BD8205A8}" srcOrd="5" destOrd="0" parTransId="{C52E14A6-5DE2-5347-A877-DC56EFB5DA79}" sibTransId="{37788700-1DFE-8243-992B-CC7D2C4B562F}"/>
    <dgm:cxn modelId="{34D0E2E2-5ECF-8743-956E-33A54A1ECB05}" type="presOf" srcId="{4BBBEAC3-1659-384B-B3CA-6446E15CF7ED}" destId="{4CAAA7D7-F6C6-7A4F-B353-1EC43C2AF1E0}" srcOrd="0" destOrd="5" presId="urn:microsoft.com/office/officeart/2005/8/layout/hList1"/>
    <dgm:cxn modelId="{CF757EEE-DD11-BF4D-96F3-986CA3A9687C}" type="presOf" srcId="{66C81421-6E02-D041-A644-95A30B831440}" destId="{04AD3486-3A6E-114E-ACDA-BEAC24D89850}" srcOrd="0" destOrd="4" presId="urn:microsoft.com/office/officeart/2005/8/layout/hList1"/>
    <dgm:cxn modelId="{C078C3F2-9103-EA48-8EB6-6C2CC4B80F5F}" type="presOf" srcId="{A822375F-D998-E54A-A43D-8CF759E0A82B}" destId="{4CAAA7D7-F6C6-7A4F-B353-1EC43C2AF1E0}" srcOrd="0" destOrd="4" presId="urn:microsoft.com/office/officeart/2005/8/layout/hList1"/>
    <dgm:cxn modelId="{258849F5-157C-914A-8611-CBBCC1B460A0}" srcId="{29C580CE-A655-744E-9147-1D8ABD81E6D2}" destId="{5F1A59D1-A823-5548-ABE3-14CC839F0BB8}" srcOrd="2" destOrd="0" parTransId="{10A1A144-3985-8747-9E83-22AD09A60D6E}" sibTransId="{732FF5AA-E97C-6347-814D-CC9F694A3E5E}"/>
    <dgm:cxn modelId="{8ACC1DF7-C1EE-774C-AEC8-927F7BB379E2}" type="presOf" srcId="{A64526E9-BEEB-1F4D-95F4-74286BAC2FCE}" destId="{D9878580-1BAE-3445-9236-B61CCD647706}" srcOrd="0" destOrd="0" presId="urn:microsoft.com/office/officeart/2005/8/layout/hList1"/>
    <dgm:cxn modelId="{EC16A6F7-96CB-FE4C-8FBE-A6BE414DE62B}" type="presOf" srcId="{29C580CE-A655-744E-9147-1D8ABD81E6D2}" destId="{BC14E30F-4AFF-6C4B-9FEA-17980FDDC17A}" srcOrd="0" destOrd="0" presId="urn:microsoft.com/office/officeart/2005/8/layout/hList1"/>
    <dgm:cxn modelId="{6AA42DFA-9A75-3F42-9623-807F1A0A62EC}" srcId="{841F17B1-FF3E-DB4D-B002-A5BDDE9A7257}" destId="{294CCDDC-0B33-A446-8405-3EC3834A5169}" srcOrd="3" destOrd="0" parTransId="{63F4DB9C-3C31-7142-8704-0C6F2E476FFB}" sibTransId="{B71A126E-97C4-4848-AC1C-6796E7F63963}"/>
    <dgm:cxn modelId="{0F7F7E5C-C183-5D42-8518-D005891F0E62}" type="presParOf" srcId="{D9878580-1BAE-3445-9236-B61CCD647706}" destId="{D6351B53-F67C-6A43-AD4D-C6F140B5793C}" srcOrd="0" destOrd="0" presId="urn:microsoft.com/office/officeart/2005/8/layout/hList1"/>
    <dgm:cxn modelId="{4D6DE95D-028A-4F46-9A55-9B16000BE20C}" type="presParOf" srcId="{D6351B53-F67C-6A43-AD4D-C6F140B5793C}" destId="{1659B5F0-A36A-8948-9C2F-5CDDEF281717}" srcOrd="0" destOrd="0" presId="urn:microsoft.com/office/officeart/2005/8/layout/hList1"/>
    <dgm:cxn modelId="{627338E8-70E9-944A-949C-2D8FBDBCC188}" type="presParOf" srcId="{D6351B53-F67C-6A43-AD4D-C6F140B5793C}" destId="{04AD3486-3A6E-114E-ACDA-BEAC24D89850}" srcOrd="1" destOrd="0" presId="urn:microsoft.com/office/officeart/2005/8/layout/hList1"/>
    <dgm:cxn modelId="{2A809E2D-80BD-CF49-B15E-2EA1804ABE22}" type="presParOf" srcId="{D9878580-1BAE-3445-9236-B61CCD647706}" destId="{00EA33F0-FB71-0146-9197-3040DE0A09D2}" srcOrd="1" destOrd="0" presId="urn:microsoft.com/office/officeart/2005/8/layout/hList1"/>
    <dgm:cxn modelId="{104EF2EB-4174-AA47-8D40-68BAC39875B0}" type="presParOf" srcId="{D9878580-1BAE-3445-9236-B61CCD647706}" destId="{ED14E27A-29CA-C940-BBA9-97064C1983C8}" srcOrd="2" destOrd="0" presId="urn:microsoft.com/office/officeart/2005/8/layout/hList1"/>
    <dgm:cxn modelId="{C28F47DF-B239-C044-A0B9-1683FEE899F8}" type="presParOf" srcId="{ED14E27A-29CA-C940-BBA9-97064C1983C8}" destId="{D18DA77E-F936-BE49-A8B3-C3BA046B06EA}" srcOrd="0" destOrd="0" presId="urn:microsoft.com/office/officeart/2005/8/layout/hList1"/>
    <dgm:cxn modelId="{0BA8E4A8-8CF3-2948-B844-0B419E015197}" type="presParOf" srcId="{ED14E27A-29CA-C940-BBA9-97064C1983C8}" destId="{4CAAA7D7-F6C6-7A4F-B353-1EC43C2AF1E0}" srcOrd="1" destOrd="0" presId="urn:microsoft.com/office/officeart/2005/8/layout/hList1"/>
    <dgm:cxn modelId="{45A1B5C8-9831-A241-AABA-DD96EFCBF3A2}" type="presParOf" srcId="{D9878580-1BAE-3445-9236-B61CCD647706}" destId="{351D037D-C7D6-2048-B4B1-A14E826B1F12}" srcOrd="3" destOrd="0" presId="urn:microsoft.com/office/officeart/2005/8/layout/hList1"/>
    <dgm:cxn modelId="{70243954-5033-A048-A4E6-FF192BD8B544}" type="presParOf" srcId="{D9878580-1BAE-3445-9236-B61CCD647706}" destId="{6B459480-BF8C-FA4B-B7B3-A205255947FB}" srcOrd="4" destOrd="0" presId="urn:microsoft.com/office/officeart/2005/8/layout/hList1"/>
    <dgm:cxn modelId="{48045E07-0127-634B-B034-C7AFFF915C4D}" type="presParOf" srcId="{6B459480-BF8C-FA4B-B7B3-A205255947FB}" destId="{7336CADF-096D-C047-8231-68F4F274219E}" srcOrd="0" destOrd="0" presId="urn:microsoft.com/office/officeart/2005/8/layout/hList1"/>
    <dgm:cxn modelId="{F6065E77-D9CF-7B41-A263-8A17C5F8F409}" type="presParOf" srcId="{6B459480-BF8C-FA4B-B7B3-A205255947FB}" destId="{75FF5E7C-2925-BF42-822B-5466A4D17913}" srcOrd="1" destOrd="0" presId="urn:microsoft.com/office/officeart/2005/8/layout/hList1"/>
    <dgm:cxn modelId="{C38FDB20-16D0-874A-A2FC-B5927C5D0C98}" type="presParOf" srcId="{D9878580-1BAE-3445-9236-B61CCD647706}" destId="{D564F974-409F-5740-990C-637C5DDE6A9C}" srcOrd="5" destOrd="0" presId="urn:microsoft.com/office/officeart/2005/8/layout/hList1"/>
    <dgm:cxn modelId="{99269D42-3FCB-3C4E-9355-892B4F93E02A}" type="presParOf" srcId="{D9878580-1BAE-3445-9236-B61CCD647706}" destId="{4F77CE65-A19C-2448-9C98-EA096675EE57}" srcOrd="6" destOrd="0" presId="urn:microsoft.com/office/officeart/2005/8/layout/hList1"/>
    <dgm:cxn modelId="{0FDD3BC6-815A-2E43-8C85-EE038885C67D}" type="presParOf" srcId="{4F77CE65-A19C-2448-9C98-EA096675EE57}" destId="{BC14E30F-4AFF-6C4B-9FEA-17980FDDC17A}" srcOrd="0" destOrd="0" presId="urn:microsoft.com/office/officeart/2005/8/layout/hList1"/>
    <dgm:cxn modelId="{E1918266-8E86-AD48-A802-2AEA7141DF07}" type="presParOf" srcId="{4F77CE65-A19C-2448-9C98-EA096675EE57}" destId="{DFD3FCD6-4E90-A640-AA30-A214A7F70FA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59B5F0-A36A-8948-9C2F-5CDDEF281717}">
      <dsp:nvSpPr>
        <dsp:cNvPr id="0" name=""/>
        <dsp:cNvSpPr/>
      </dsp:nvSpPr>
      <dsp:spPr>
        <a:xfrm>
          <a:off x="4443" y="747601"/>
          <a:ext cx="2671660" cy="106866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innerShdw blurRad="63500" dist="50800">
            <a:prstClr val="black">
              <a:alpha val="50000"/>
            </a:prst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SalePrice</a:t>
          </a:r>
        </a:p>
      </dsp:txBody>
      <dsp:txXfrm>
        <a:off x="4443" y="747601"/>
        <a:ext cx="2671660" cy="1068664"/>
      </dsp:txXfrm>
    </dsp:sp>
    <dsp:sp modelId="{04AD3486-3A6E-114E-ACDA-BEAC24D89850}">
      <dsp:nvSpPr>
        <dsp:cNvPr id="0" name=""/>
        <dsp:cNvSpPr/>
      </dsp:nvSpPr>
      <dsp:spPr>
        <a:xfrm>
          <a:off x="4443" y="1816265"/>
          <a:ext cx="2671660" cy="285480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innerShdw blurRad="63500" dist="50800">
            <a:prstClr val="black">
              <a:alpha val="50000"/>
            </a:prstClr>
          </a:innerShdw>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ctr" anchorCtr="0">
          <a:noAutofit/>
        </a:bodyPr>
        <a:lstStyle/>
        <a:p>
          <a:pPr marL="171450" lvl="1" indent="-171450" algn="l" defTabSz="711200">
            <a:lnSpc>
              <a:spcPct val="150000"/>
            </a:lnSpc>
            <a:spcBef>
              <a:spcPct val="0"/>
            </a:spcBef>
            <a:spcAft>
              <a:spcPct val="15000"/>
            </a:spcAft>
            <a:buChar char="•"/>
          </a:pPr>
          <a:r>
            <a:rPr lang="en-US" sz="1600" kern="1200" dirty="0"/>
            <a:t>Zscore - 1.959964</a:t>
          </a:r>
        </a:p>
        <a:p>
          <a:pPr marL="171450" lvl="1" indent="-171450" algn="l" defTabSz="711200">
            <a:lnSpc>
              <a:spcPct val="150000"/>
            </a:lnSpc>
            <a:spcBef>
              <a:spcPct val="0"/>
            </a:spcBef>
            <a:spcAft>
              <a:spcPct val="15000"/>
            </a:spcAft>
            <a:buChar char="•"/>
          </a:pPr>
          <a:r>
            <a:rPr lang="en-US" sz="1600" kern="1200" dirty="0"/>
            <a:t>Confidence Interval - 97.5%</a:t>
          </a:r>
        </a:p>
        <a:p>
          <a:pPr marL="171450" lvl="1" indent="-171450" algn="l" defTabSz="711200">
            <a:lnSpc>
              <a:spcPct val="150000"/>
            </a:lnSpc>
            <a:spcBef>
              <a:spcPct val="0"/>
            </a:spcBef>
            <a:spcAft>
              <a:spcPct val="15000"/>
            </a:spcAft>
            <a:buChar char="•"/>
          </a:pPr>
          <a:r>
            <a:rPr lang="en-US" sz="1600" kern="1200" dirty="0"/>
            <a:t># of observations - 1459</a:t>
          </a:r>
        </a:p>
        <a:p>
          <a:pPr marL="171450" lvl="1" indent="-171450" algn="l" defTabSz="711200">
            <a:lnSpc>
              <a:spcPct val="150000"/>
            </a:lnSpc>
            <a:spcBef>
              <a:spcPct val="0"/>
            </a:spcBef>
            <a:spcAft>
              <a:spcPct val="15000"/>
            </a:spcAft>
            <a:buChar char="•"/>
          </a:pPr>
          <a:r>
            <a:rPr lang="en-US" sz="1600" kern="1200" dirty="0"/>
            <a:t>Standard Error - 9284.636</a:t>
          </a:r>
        </a:p>
        <a:p>
          <a:pPr marL="171450" lvl="1" indent="-171450" algn="l" defTabSz="711200">
            <a:lnSpc>
              <a:spcPct val="150000"/>
            </a:lnSpc>
            <a:spcBef>
              <a:spcPct val="0"/>
            </a:spcBef>
            <a:spcAft>
              <a:spcPct val="15000"/>
            </a:spcAft>
            <a:buChar char="•"/>
          </a:pPr>
          <a:r>
            <a:rPr lang="en-US" sz="1600" kern="1200" dirty="0"/>
            <a:t>Lower Limit - 171659.50</a:t>
          </a:r>
        </a:p>
        <a:p>
          <a:pPr marL="171450" lvl="1" indent="-171450" algn="l" defTabSz="711200">
            <a:lnSpc>
              <a:spcPct val="150000"/>
            </a:lnSpc>
            <a:spcBef>
              <a:spcPct val="0"/>
            </a:spcBef>
            <a:spcAft>
              <a:spcPct val="15000"/>
            </a:spcAft>
            <a:buChar char="•"/>
          </a:pPr>
          <a:r>
            <a:rPr lang="en-US" sz="1600" kern="1200" dirty="0"/>
            <a:t>Upper Limit - 190228.70</a:t>
          </a:r>
        </a:p>
      </dsp:txBody>
      <dsp:txXfrm>
        <a:off x="4443" y="1816265"/>
        <a:ext cx="2671660" cy="2854800"/>
      </dsp:txXfrm>
    </dsp:sp>
    <dsp:sp modelId="{D18DA77E-F936-BE49-A8B3-C3BA046B06EA}">
      <dsp:nvSpPr>
        <dsp:cNvPr id="0" name=""/>
        <dsp:cNvSpPr/>
      </dsp:nvSpPr>
      <dsp:spPr>
        <a:xfrm>
          <a:off x="3050136" y="747601"/>
          <a:ext cx="2671660" cy="106866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innerShdw blurRad="63500" dist="50800">
            <a:prstClr val="black">
              <a:alpha val="50000"/>
            </a:prst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First Floor </a:t>
          </a:r>
          <a:r>
            <a:rPr lang="en-US" sz="2400" kern="1200" dirty="0" err="1"/>
            <a:t>Sq</a:t>
          </a:r>
          <a:r>
            <a:rPr lang="en-US" sz="2400" kern="1200" dirty="0"/>
            <a:t> Ft</a:t>
          </a:r>
        </a:p>
      </dsp:txBody>
      <dsp:txXfrm>
        <a:off x="3050136" y="747601"/>
        <a:ext cx="2671660" cy="1068664"/>
      </dsp:txXfrm>
    </dsp:sp>
    <dsp:sp modelId="{4CAAA7D7-F6C6-7A4F-B353-1EC43C2AF1E0}">
      <dsp:nvSpPr>
        <dsp:cNvPr id="0" name=""/>
        <dsp:cNvSpPr/>
      </dsp:nvSpPr>
      <dsp:spPr>
        <a:xfrm>
          <a:off x="3050136" y="1816265"/>
          <a:ext cx="2671660" cy="285480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innerShdw blurRad="63500" dist="50800">
            <a:prstClr val="black">
              <a:alpha val="50000"/>
            </a:prstClr>
          </a:innerShdw>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ctr" anchorCtr="0">
          <a:noAutofit/>
        </a:bodyPr>
        <a:lstStyle/>
        <a:p>
          <a:pPr marL="171450" lvl="1" indent="-171450" algn="l" defTabSz="711200">
            <a:lnSpc>
              <a:spcPct val="150000"/>
            </a:lnSpc>
            <a:spcBef>
              <a:spcPct val="0"/>
            </a:spcBef>
            <a:spcAft>
              <a:spcPct val="15000"/>
            </a:spcAft>
            <a:buChar char="•"/>
          </a:pPr>
          <a:r>
            <a:rPr lang="en-US" sz="1600" kern="1200" dirty="0"/>
            <a:t>Zscore - 1.959964</a:t>
          </a:r>
        </a:p>
        <a:p>
          <a:pPr marL="171450" lvl="1" indent="-171450" algn="l" defTabSz="711200">
            <a:lnSpc>
              <a:spcPct val="150000"/>
            </a:lnSpc>
            <a:spcBef>
              <a:spcPct val="0"/>
            </a:spcBef>
            <a:spcAft>
              <a:spcPct val="15000"/>
            </a:spcAft>
            <a:buChar char="•"/>
          </a:pPr>
          <a:r>
            <a:rPr lang="en-US" sz="1600" kern="1200" dirty="0"/>
            <a:t>Confidence Interval - 97.5%</a:t>
          </a:r>
        </a:p>
        <a:p>
          <a:pPr marL="171450" lvl="1" indent="-171450" algn="l" defTabSz="711200">
            <a:lnSpc>
              <a:spcPct val="150000"/>
            </a:lnSpc>
            <a:spcBef>
              <a:spcPct val="0"/>
            </a:spcBef>
            <a:spcAft>
              <a:spcPct val="15000"/>
            </a:spcAft>
            <a:buChar char="•"/>
          </a:pPr>
          <a:r>
            <a:rPr lang="en-US" sz="1600" kern="1200" dirty="0"/>
            <a:t># of observations - 1459</a:t>
          </a:r>
        </a:p>
        <a:p>
          <a:pPr marL="171450" lvl="1" indent="-171450" algn="l" defTabSz="711200">
            <a:lnSpc>
              <a:spcPct val="150000"/>
            </a:lnSpc>
            <a:spcBef>
              <a:spcPct val="0"/>
            </a:spcBef>
            <a:spcAft>
              <a:spcPct val="15000"/>
            </a:spcAft>
            <a:buChar char="•"/>
          </a:pPr>
          <a:r>
            <a:rPr lang="en-US" sz="1600" kern="1200" dirty="0"/>
            <a:t>Standard Error </a:t>
          </a:r>
          <a:r>
            <a:rPr lang="mr-IN" sz="1600" kern="1200" dirty="0"/>
            <a:t>–</a:t>
          </a:r>
          <a:r>
            <a:rPr lang="en-US" sz="1600" kern="1200" dirty="0"/>
            <a:t> 19.84306</a:t>
          </a:r>
        </a:p>
        <a:p>
          <a:pPr marL="171450" lvl="1" indent="-171450" algn="l" defTabSz="711200">
            <a:lnSpc>
              <a:spcPct val="150000"/>
            </a:lnSpc>
            <a:spcBef>
              <a:spcPct val="0"/>
            </a:spcBef>
            <a:spcAft>
              <a:spcPct val="15000"/>
            </a:spcAft>
            <a:buChar char="•"/>
          </a:pPr>
          <a:r>
            <a:rPr lang="en-US" sz="1600" kern="1200" dirty="0"/>
            <a:t>Lower Limit - 1142.72</a:t>
          </a:r>
        </a:p>
        <a:p>
          <a:pPr marL="171450" lvl="1" indent="-171450" algn="l" defTabSz="711200">
            <a:lnSpc>
              <a:spcPct val="150000"/>
            </a:lnSpc>
            <a:spcBef>
              <a:spcPct val="0"/>
            </a:spcBef>
            <a:spcAft>
              <a:spcPct val="15000"/>
            </a:spcAft>
            <a:buChar char="•"/>
          </a:pPr>
          <a:r>
            <a:rPr lang="en-US" sz="1600" kern="1200" dirty="0"/>
            <a:t>Upper Limit - 1182.406</a:t>
          </a:r>
        </a:p>
      </dsp:txBody>
      <dsp:txXfrm>
        <a:off x="3050136" y="1816265"/>
        <a:ext cx="2671660" cy="2854800"/>
      </dsp:txXfrm>
    </dsp:sp>
    <dsp:sp modelId="{7336CADF-096D-C047-8231-68F4F274219E}">
      <dsp:nvSpPr>
        <dsp:cNvPr id="0" name=""/>
        <dsp:cNvSpPr/>
      </dsp:nvSpPr>
      <dsp:spPr>
        <a:xfrm>
          <a:off x="6038576" y="769337"/>
          <a:ext cx="2671660" cy="106866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innerShdw blurRad="63500" dist="50800">
            <a:prstClr val="black">
              <a:alpha val="50000"/>
            </a:prst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Second</a:t>
          </a:r>
          <a:r>
            <a:rPr lang="en-US" sz="2400" kern="1200" dirty="0">
              <a:solidFill>
                <a:srgbClr val="FF0000"/>
              </a:solidFill>
            </a:rPr>
            <a:t> </a:t>
          </a:r>
          <a:r>
            <a:rPr lang="en-US" sz="2400" kern="1200" dirty="0"/>
            <a:t>Floor</a:t>
          </a:r>
        </a:p>
      </dsp:txBody>
      <dsp:txXfrm>
        <a:off x="6038576" y="769337"/>
        <a:ext cx="2671660" cy="1068664"/>
      </dsp:txXfrm>
    </dsp:sp>
    <dsp:sp modelId="{75FF5E7C-2925-BF42-822B-5466A4D17913}">
      <dsp:nvSpPr>
        <dsp:cNvPr id="0" name=""/>
        <dsp:cNvSpPr/>
      </dsp:nvSpPr>
      <dsp:spPr>
        <a:xfrm>
          <a:off x="6046136" y="1832480"/>
          <a:ext cx="2671660" cy="285480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innerShdw blurRad="63500" dist="50800">
            <a:prstClr val="black">
              <a:alpha val="50000"/>
            </a:prstClr>
          </a:innerShdw>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ctr" anchorCtr="0">
          <a:noAutofit/>
        </a:bodyPr>
        <a:lstStyle/>
        <a:p>
          <a:pPr marL="171450" lvl="1" indent="-171450" algn="l" defTabSz="711200">
            <a:lnSpc>
              <a:spcPct val="150000"/>
            </a:lnSpc>
            <a:spcBef>
              <a:spcPct val="0"/>
            </a:spcBef>
            <a:spcAft>
              <a:spcPct val="15000"/>
            </a:spcAft>
            <a:buChar char="•"/>
          </a:pPr>
          <a:r>
            <a:rPr lang="en-US" sz="1600" kern="1200" dirty="0"/>
            <a:t>Zscore - 1.959964</a:t>
          </a:r>
        </a:p>
        <a:p>
          <a:pPr marL="171450" lvl="1" indent="-171450" algn="l" defTabSz="711200">
            <a:lnSpc>
              <a:spcPct val="150000"/>
            </a:lnSpc>
            <a:spcBef>
              <a:spcPct val="0"/>
            </a:spcBef>
            <a:spcAft>
              <a:spcPct val="15000"/>
            </a:spcAft>
            <a:buChar char="•"/>
          </a:pPr>
          <a:r>
            <a:rPr lang="en-US" sz="1600" kern="1200" dirty="0"/>
            <a:t>Confidence Interval - 97.5%</a:t>
          </a:r>
        </a:p>
        <a:p>
          <a:pPr marL="171450" lvl="1" indent="-171450" algn="l" defTabSz="711200">
            <a:lnSpc>
              <a:spcPct val="150000"/>
            </a:lnSpc>
            <a:spcBef>
              <a:spcPct val="0"/>
            </a:spcBef>
            <a:spcAft>
              <a:spcPct val="15000"/>
            </a:spcAft>
            <a:buChar char="•"/>
          </a:pPr>
          <a:r>
            <a:rPr lang="en-US" sz="1600" kern="1200" dirty="0"/>
            <a:t># of observations - 1459</a:t>
          </a:r>
        </a:p>
        <a:p>
          <a:pPr marL="171450" lvl="1" indent="-171450" algn="l" defTabSz="711200">
            <a:lnSpc>
              <a:spcPct val="150000"/>
            </a:lnSpc>
            <a:spcBef>
              <a:spcPct val="0"/>
            </a:spcBef>
            <a:spcAft>
              <a:spcPct val="15000"/>
            </a:spcAft>
            <a:buChar char="•"/>
          </a:pPr>
          <a:r>
            <a:rPr lang="en-US" sz="1600" kern="1200" dirty="0"/>
            <a:t>Standard Error - 22.40205</a:t>
          </a:r>
        </a:p>
        <a:p>
          <a:pPr marL="171450" lvl="1" indent="-171450" algn="l" defTabSz="711200">
            <a:lnSpc>
              <a:spcPct val="150000"/>
            </a:lnSpc>
            <a:spcBef>
              <a:spcPct val="0"/>
            </a:spcBef>
            <a:spcAft>
              <a:spcPct val="15000"/>
            </a:spcAft>
            <a:buChar char="•"/>
          </a:pPr>
          <a:r>
            <a:rPr lang="en-US" sz="1600" kern="1200" dirty="0"/>
            <a:t>Lower Limit - 324.8282</a:t>
          </a:r>
        </a:p>
        <a:p>
          <a:pPr marL="171450" lvl="1" indent="-171450" algn="l" defTabSz="711200">
            <a:lnSpc>
              <a:spcPct val="150000"/>
            </a:lnSpc>
            <a:spcBef>
              <a:spcPct val="0"/>
            </a:spcBef>
            <a:spcAft>
              <a:spcPct val="15000"/>
            </a:spcAft>
            <a:buChar char="•"/>
          </a:pPr>
          <a:r>
            <a:rPr lang="en-US" sz="1600" kern="1200" dirty="0"/>
            <a:t>Upper Limit - 369.6323</a:t>
          </a:r>
        </a:p>
      </dsp:txBody>
      <dsp:txXfrm>
        <a:off x="6046136" y="1832480"/>
        <a:ext cx="2671660" cy="2854800"/>
      </dsp:txXfrm>
    </dsp:sp>
    <dsp:sp modelId="{BC14E30F-4AFF-6C4B-9FEA-17980FDDC17A}">
      <dsp:nvSpPr>
        <dsp:cNvPr id="0" name=""/>
        <dsp:cNvSpPr/>
      </dsp:nvSpPr>
      <dsp:spPr>
        <a:xfrm>
          <a:off x="9141523" y="747601"/>
          <a:ext cx="2671660" cy="106866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innerShdw blurRad="63500" dist="50800">
            <a:prstClr val="black">
              <a:alpha val="50000"/>
            </a:prstClr>
          </a:inn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Basement </a:t>
          </a:r>
          <a:r>
            <a:rPr lang="en-US" sz="2400" kern="1200" dirty="0" err="1"/>
            <a:t>Sq</a:t>
          </a:r>
          <a:r>
            <a:rPr lang="en-US" sz="2400" kern="1200" dirty="0"/>
            <a:t> Footage</a:t>
          </a:r>
        </a:p>
      </dsp:txBody>
      <dsp:txXfrm>
        <a:off x="9141523" y="747601"/>
        <a:ext cx="2671660" cy="1068664"/>
      </dsp:txXfrm>
    </dsp:sp>
    <dsp:sp modelId="{DFD3FCD6-4E90-A640-AA30-A214A7F70FA0}">
      <dsp:nvSpPr>
        <dsp:cNvPr id="0" name=""/>
        <dsp:cNvSpPr/>
      </dsp:nvSpPr>
      <dsp:spPr>
        <a:xfrm>
          <a:off x="9141523" y="1816265"/>
          <a:ext cx="2671660" cy="285480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innerShdw blurRad="63500" dist="50800">
            <a:prstClr val="black">
              <a:alpha val="50000"/>
            </a:prstClr>
          </a:innerShdw>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ctr" anchorCtr="0">
          <a:noAutofit/>
        </a:bodyPr>
        <a:lstStyle/>
        <a:p>
          <a:pPr marL="171450" lvl="1" indent="-171450" algn="l" defTabSz="711200">
            <a:lnSpc>
              <a:spcPct val="150000"/>
            </a:lnSpc>
            <a:spcBef>
              <a:spcPct val="0"/>
            </a:spcBef>
            <a:spcAft>
              <a:spcPct val="15000"/>
            </a:spcAft>
            <a:buChar char="•"/>
          </a:pPr>
          <a:r>
            <a:rPr lang="en-US" sz="1600" kern="1200" dirty="0"/>
            <a:t>Zscore - 1.9599</a:t>
          </a:r>
        </a:p>
        <a:p>
          <a:pPr marL="171450" lvl="1" indent="-171450" algn="l" defTabSz="711200">
            <a:lnSpc>
              <a:spcPct val="150000"/>
            </a:lnSpc>
            <a:spcBef>
              <a:spcPct val="0"/>
            </a:spcBef>
            <a:spcAft>
              <a:spcPct val="15000"/>
            </a:spcAft>
            <a:buChar char="•"/>
          </a:pPr>
          <a:r>
            <a:rPr lang="en-US" sz="1600" kern="1200" dirty="0"/>
            <a:t>Confidence Interval - 97.5%</a:t>
          </a:r>
        </a:p>
        <a:p>
          <a:pPr marL="171450" lvl="1" indent="-171450" algn="l" defTabSz="711200">
            <a:lnSpc>
              <a:spcPct val="150000"/>
            </a:lnSpc>
            <a:spcBef>
              <a:spcPct val="0"/>
            </a:spcBef>
            <a:spcAft>
              <a:spcPct val="15000"/>
            </a:spcAft>
            <a:buChar char="•"/>
          </a:pPr>
          <a:r>
            <a:rPr lang="en-US" sz="1600" kern="1200" dirty="0"/>
            <a:t># of observations - 1459</a:t>
          </a:r>
        </a:p>
        <a:p>
          <a:pPr marL="171450" lvl="1" indent="-171450" algn="l" defTabSz="711200">
            <a:lnSpc>
              <a:spcPct val="150000"/>
            </a:lnSpc>
            <a:spcBef>
              <a:spcPct val="0"/>
            </a:spcBef>
            <a:spcAft>
              <a:spcPct val="15000"/>
            </a:spcAft>
            <a:buChar char="•"/>
          </a:pPr>
          <a:r>
            <a:rPr lang="en-US" sz="1600" kern="1200" dirty="0"/>
            <a:t>Standard Error - 22. 51706</a:t>
          </a:r>
        </a:p>
        <a:p>
          <a:pPr marL="171450" lvl="1" indent="-171450" algn="l" defTabSz="711200">
            <a:lnSpc>
              <a:spcPct val="150000"/>
            </a:lnSpc>
            <a:spcBef>
              <a:spcPct val="0"/>
            </a:spcBef>
            <a:spcAft>
              <a:spcPct val="15000"/>
            </a:spcAft>
            <a:buChar char="•"/>
          </a:pPr>
          <a:r>
            <a:rPr lang="en-US" sz="1600" kern="1200" dirty="0"/>
            <a:t>Lower Limit - 1034.776</a:t>
          </a:r>
        </a:p>
        <a:p>
          <a:pPr marL="171450" lvl="1" indent="-171450" algn="l" defTabSz="711200">
            <a:lnSpc>
              <a:spcPct val="150000"/>
            </a:lnSpc>
            <a:spcBef>
              <a:spcPct val="0"/>
            </a:spcBef>
            <a:spcAft>
              <a:spcPct val="15000"/>
            </a:spcAft>
            <a:buChar char="•"/>
          </a:pPr>
          <a:r>
            <a:rPr lang="en-US" sz="1600" kern="1200" dirty="0"/>
            <a:t>Upper Limit - 1079.81</a:t>
          </a:r>
        </a:p>
      </dsp:txBody>
      <dsp:txXfrm>
        <a:off x="9141523" y="1816265"/>
        <a:ext cx="2671660"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EA4DE0-4BC7-074E-94BF-92BE09AC3DCE}" type="datetimeFigureOut">
              <a:rPr lang="en-US" smtClean="0"/>
              <a:t>12/11/2017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5F4A9-EAEC-954A-B9BA-6FEF5D88B724}" type="slidenum">
              <a:rPr lang="en-US" smtClean="0"/>
              <a:t>‹#›</a:t>
            </a:fld>
            <a:endParaRPr lang="en-US"/>
          </a:p>
        </p:txBody>
      </p:sp>
    </p:spTree>
    <p:extLst>
      <p:ext uri="{BB962C8B-B14F-4D97-AF65-F5344CB8AC3E}">
        <p14:creationId xmlns:p14="http://schemas.microsoft.com/office/powerpoint/2010/main" val="536123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9F35A2-EA34-0241-BDB1-864158F51AC5}" type="datetimeFigureOut">
              <a:rPr lang="en-US"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916B4-651B-994C-AF34-2736D2B78435}" type="slidenum">
              <a:rPr lang="en-US" smtClean="0"/>
              <a:t>‹#›</a:t>
            </a:fld>
            <a:endParaRPr lang="en-US"/>
          </a:p>
        </p:txBody>
      </p:sp>
    </p:spTree>
    <p:extLst>
      <p:ext uri="{BB962C8B-B14F-4D97-AF65-F5344CB8AC3E}">
        <p14:creationId xmlns:p14="http://schemas.microsoft.com/office/powerpoint/2010/main" val="660477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9F35A2-EA34-0241-BDB1-864158F51AC5}" type="datetimeFigureOut">
              <a:rPr lang="en-US"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916B4-651B-994C-AF34-2736D2B78435}" type="slidenum">
              <a:rPr lang="en-US" smtClean="0"/>
              <a:t>‹#›</a:t>
            </a:fld>
            <a:endParaRPr lang="en-US"/>
          </a:p>
        </p:txBody>
      </p:sp>
    </p:spTree>
    <p:extLst>
      <p:ext uri="{BB962C8B-B14F-4D97-AF65-F5344CB8AC3E}">
        <p14:creationId xmlns:p14="http://schemas.microsoft.com/office/powerpoint/2010/main" val="897168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9F35A2-EA34-0241-BDB1-864158F51AC5}" type="datetimeFigureOut">
              <a:rPr lang="en-US"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916B4-651B-994C-AF34-2736D2B78435}" type="slidenum">
              <a:rPr lang="en-US" smtClean="0"/>
              <a:t>‹#›</a:t>
            </a:fld>
            <a:endParaRPr lang="en-US"/>
          </a:p>
        </p:txBody>
      </p:sp>
    </p:spTree>
    <p:extLst>
      <p:ext uri="{BB962C8B-B14F-4D97-AF65-F5344CB8AC3E}">
        <p14:creationId xmlns:p14="http://schemas.microsoft.com/office/powerpoint/2010/main" val="1233184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9F35A2-EA34-0241-BDB1-864158F51AC5}" type="datetimeFigureOut">
              <a:rPr lang="en-US"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916B4-651B-994C-AF34-2736D2B78435}" type="slidenum">
              <a:rPr lang="en-US" smtClean="0"/>
              <a:t>‹#›</a:t>
            </a:fld>
            <a:endParaRPr lang="en-US"/>
          </a:p>
        </p:txBody>
      </p:sp>
    </p:spTree>
    <p:extLst>
      <p:ext uri="{BB962C8B-B14F-4D97-AF65-F5344CB8AC3E}">
        <p14:creationId xmlns:p14="http://schemas.microsoft.com/office/powerpoint/2010/main" val="309732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9F35A2-EA34-0241-BDB1-864158F51AC5}" type="datetimeFigureOut">
              <a:rPr lang="en-US"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E916B4-651B-994C-AF34-2736D2B78435}" type="slidenum">
              <a:rPr lang="en-US" smtClean="0"/>
              <a:t>‹#›</a:t>
            </a:fld>
            <a:endParaRPr lang="en-US"/>
          </a:p>
        </p:txBody>
      </p:sp>
    </p:spTree>
    <p:extLst>
      <p:ext uri="{BB962C8B-B14F-4D97-AF65-F5344CB8AC3E}">
        <p14:creationId xmlns:p14="http://schemas.microsoft.com/office/powerpoint/2010/main" val="175834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9F35A2-EA34-0241-BDB1-864158F51AC5}" type="datetimeFigureOut">
              <a:rPr lang="en-US"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E916B4-651B-994C-AF34-2736D2B78435}" type="slidenum">
              <a:rPr lang="en-US" smtClean="0"/>
              <a:t>‹#›</a:t>
            </a:fld>
            <a:endParaRPr lang="en-US"/>
          </a:p>
        </p:txBody>
      </p:sp>
    </p:spTree>
    <p:extLst>
      <p:ext uri="{BB962C8B-B14F-4D97-AF65-F5344CB8AC3E}">
        <p14:creationId xmlns:p14="http://schemas.microsoft.com/office/powerpoint/2010/main" val="311817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9F35A2-EA34-0241-BDB1-864158F51AC5}" type="datetimeFigureOut">
              <a:rPr lang="en-US" smtClean="0"/>
              <a:t>12/11/2017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E916B4-651B-994C-AF34-2736D2B78435}" type="slidenum">
              <a:rPr lang="en-US" smtClean="0"/>
              <a:t>‹#›</a:t>
            </a:fld>
            <a:endParaRPr lang="en-US"/>
          </a:p>
        </p:txBody>
      </p:sp>
    </p:spTree>
    <p:extLst>
      <p:ext uri="{BB962C8B-B14F-4D97-AF65-F5344CB8AC3E}">
        <p14:creationId xmlns:p14="http://schemas.microsoft.com/office/powerpoint/2010/main" val="85089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9F35A2-EA34-0241-BDB1-864158F51AC5}" type="datetimeFigureOut">
              <a:rPr lang="en-US" smtClean="0"/>
              <a:t>12/11/2017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E916B4-651B-994C-AF34-2736D2B78435}" type="slidenum">
              <a:rPr lang="en-US" smtClean="0"/>
              <a:t>‹#›</a:t>
            </a:fld>
            <a:endParaRPr lang="en-US"/>
          </a:p>
        </p:txBody>
      </p:sp>
    </p:spTree>
    <p:extLst>
      <p:ext uri="{BB962C8B-B14F-4D97-AF65-F5344CB8AC3E}">
        <p14:creationId xmlns:p14="http://schemas.microsoft.com/office/powerpoint/2010/main" val="858877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9F35A2-EA34-0241-BDB1-864158F51AC5}" type="datetimeFigureOut">
              <a:rPr lang="en-US" smtClean="0"/>
              <a:t>12/11/2017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E916B4-651B-994C-AF34-2736D2B78435}" type="slidenum">
              <a:rPr lang="en-US" smtClean="0"/>
              <a:t>‹#›</a:t>
            </a:fld>
            <a:endParaRPr lang="en-US"/>
          </a:p>
        </p:txBody>
      </p:sp>
    </p:spTree>
    <p:extLst>
      <p:ext uri="{BB962C8B-B14F-4D97-AF65-F5344CB8AC3E}">
        <p14:creationId xmlns:p14="http://schemas.microsoft.com/office/powerpoint/2010/main" val="191584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9F35A2-EA34-0241-BDB1-864158F51AC5}" type="datetimeFigureOut">
              <a:rPr lang="en-US"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E916B4-651B-994C-AF34-2736D2B78435}" type="slidenum">
              <a:rPr lang="en-US" smtClean="0"/>
              <a:t>‹#›</a:t>
            </a:fld>
            <a:endParaRPr lang="en-US"/>
          </a:p>
        </p:txBody>
      </p:sp>
    </p:spTree>
    <p:extLst>
      <p:ext uri="{BB962C8B-B14F-4D97-AF65-F5344CB8AC3E}">
        <p14:creationId xmlns:p14="http://schemas.microsoft.com/office/powerpoint/2010/main" val="23911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9F35A2-EA34-0241-BDB1-864158F51AC5}" type="datetimeFigureOut">
              <a:rPr lang="en-US"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E916B4-651B-994C-AF34-2736D2B78435}" type="slidenum">
              <a:rPr lang="en-US" smtClean="0"/>
              <a:t>‹#›</a:t>
            </a:fld>
            <a:endParaRPr lang="en-US"/>
          </a:p>
        </p:txBody>
      </p:sp>
    </p:spTree>
    <p:extLst>
      <p:ext uri="{BB962C8B-B14F-4D97-AF65-F5344CB8AC3E}">
        <p14:creationId xmlns:p14="http://schemas.microsoft.com/office/powerpoint/2010/main" val="812051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9F35A2-EA34-0241-BDB1-864158F51AC5}" type="datetimeFigureOut">
              <a:rPr lang="en-US" smtClean="0"/>
              <a:t>12/11/2017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E916B4-651B-994C-AF34-2736D2B78435}" type="slidenum">
              <a:rPr lang="en-US" smtClean="0"/>
              <a:t>‹#›</a:t>
            </a:fld>
            <a:endParaRPr lang="en-US"/>
          </a:p>
        </p:txBody>
      </p:sp>
    </p:spTree>
    <p:extLst>
      <p:ext uri="{BB962C8B-B14F-4D97-AF65-F5344CB8AC3E}">
        <p14:creationId xmlns:p14="http://schemas.microsoft.com/office/powerpoint/2010/main" val="609006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hyperlink" Target="https://www.kaggle.com/c/house-prices-advanced-regression-techniques/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10705" y="2776538"/>
            <a:ext cx="10576873" cy="1381188"/>
          </a:xfrm>
        </p:spPr>
        <p:txBody>
          <a:bodyPr anchor="ctr">
            <a:normAutofit/>
          </a:bodyPr>
          <a:lstStyle/>
          <a:p>
            <a:r>
              <a:rPr lang="en-US" sz="4000" dirty="0">
                <a:solidFill>
                  <a:schemeClr val="bg2"/>
                </a:solidFill>
              </a:rPr>
              <a:t>Predicting Housing Sales Prices in Ames, Iowa</a:t>
            </a:r>
          </a:p>
        </p:txBody>
      </p:sp>
      <p:sp>
        <p:nvSpPr>
          <p:cNvPr id="3" name="Subtitle 2"/>
          <p:cNvSpPr>
            <a:spLocks noGrp="1"/>
          </p:cNvSpPr>
          <p:nvPr>
            <p:ph type="subTitle" idx="1"/>
          </p:nvPr>
        </p:nvSpPr>
        <p:spPr>
          <a:xfrm>
            <a:off x="1524000" y="4495800"/>
            <a:ext cx="9144000" cy="762000"/>
          </a:xfrm>
        </p:spPr>
        <p:txBody>
          <a:bodyPr>
            <a:noAutofit/>
          </a:bodyPr>
          <a:lstStyle/>
          <a:p>
            <a:pPr algn="r"/>
            <a:r>
              <a:rPr lang="en-US" sz="2000" i="1" dirty="0"/>
              <a:t>Balineni Priyanka</a:t>
            </a:r>
          </a:p>
          <a:p>
            <a:pPr algn="r"/>
            <a:r>
              <a:rPr lang="en-US" sz="2000" i="1" dirty="0"/>
              <a:t>Hanus Andrew</a:t>
            </a:r>
          </a:p>
          <a:p>
            <a:pPr algn="r"/>
            <a:r>
              <a:rPr lang="en-US" sz="2000" i="1" dirty="0"/>
              <a:t>Waingankar Varsha</a:t>
            </a:r>
          </a:p>
        </p:txBody>
      </p:sp>
    </p:spTree>
    <p:extLst>
      <p:ext uri="{BB962C8B-B14F-4D97-AF65-F5344CB8AC3E}">
        <p14:creationId xmlns:p14="http://schemas.microsoft.com/office/powerpoint/2010/main" val="340247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115" y="198776"/>
            <a:ext cx="8316097" cy="251395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0" y="313589"/>
            <a:ext cx="10515600" cy="1325563"/>
          </a:xfrm>
        </p:spPr>
        <p:txBody>
          <a:bodyPr/>
          <a:lstStyle/>
          <a:p>
            <a:r>
              <a:rPr lang="en-US" dirty="0"/>
              <a:t>Dataset Values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094" y="1462229"/>
            <a:ext cx="11862814" cy="2403737"/>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787" y="3080837"/>
            <a:ext cx="11862814" cy="2296296"/>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94" y="4554296"/>
            <a:ext cx="11655425" cy="2141110"/>
          </a:xfrm>
          <a:prstGeom prst="rect">
            <a:avLst/>
          </a:prstGeom>
          <a:ln>
            <a:solidFill>
              <a:schemeClr val="accent1">
                <a:lumMod val="50000"/>
              </a:schemeClr>
            </a:solidFill>
          </a:ln>
          <a:effectLst>
            <a:outerShdw blurRad="292100" dist="139700" dir="2700000" algn="tl" rotWithShape="0">
              <a:srgbClr val="333333">
                <a:alpha val="65000"/>
              </a:srgbClr>
            </a:outerShdw>
          </a:effectLst>
        </p:spPr>
      </p:pic>
      <p:sp>
        <p:nvSpPr>
          <p:cNvPr id="9" name="Oval 8"/>
          <p:cNvSpPr/>
          <p:nvPr/>
        </p:nvSpPr>
        <p:spPr>
          <a:xfrm>
            <a:off x="3035431" y="72080"/>
            <a:ext cx="8993170" cy="368105"/>
          </a:xfrm>
          <a:prstGeom prst="ellipse">
            <a:avLst/>
          </a:prstGeom>
          <a:solidFill>
            <a:srgbClr val="FFFF00">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10" name="Oval 9"/>
          <p:cNvSpPr/>
          <p:nvPr/>
        </p:nvSpPr>
        <p:spPr>
          <a:xfrm>
            <a:off x="-90390" y="1385740"/>
            <a:ext cx="12203833" cy="267239"/>
          </a:xfrm>
          <a:prstGeom prst="ellipse">
            <a:avLst/>
          </a:prstGeom>
          <a:solidFill>
            <a:srgbClr val="FFFF00">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11" name="Oval 10"/>
          <p:cNvSpPr/>
          <p:nvPr/>
        </p:nvSpPr>
        <p:spPr>
          <a:xfrm>
            <a:off x="-108416" y="3025803"/>
            <a:ext cx="12203833" cy="267239"/>
          </a:xfrm>
          <a:prstGeom prst="ellipse">
            <a:avLst/>
          </a:prstGeom>
          <a:solidFill>
            <a:srgbClr val="FFFF00">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12" name="Oval 11"/>
          <p:cNvSpPr/>
          <p:nvPr/>
        </p:nvSpPr>
        <p:spPr>
          <a:xfrm>
            <a:off x="-175231" y="4489208"/>
            <a:ext cx="11996444" cy="267239"/>
          </a:xfrm>
          <a:prstGeom prst="ellipse">
            <a:avLst/>
          </a:prstGeom>
          <a:solidFill>
            <a:srgbClr val="FFFF00">
              <a:alpha val="2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Tree>
    <p:extLst>
      <p:ext uri="{BB962C8B-B14F-4D97-AF65-F5344CB8AC3E}">
        <p14:creationId xmlns:p14="http://schemas.microsoft.com/office/powerpoint/2010/main" val="213092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057433-80D8-42D0-A312-51916BA93E58}"/>
              </a:ext>
            </a:extLst>
          </p:cNvPr>
          <p:cNvPicPr>
            <a:picLocks noChangeAspect="1"/>
          </p:cNvPicPr>
          <p:nvPr/>
        </p:nvPicPr>
        <p:blipFill rotWithShape="1">
          <a:blip r:embed="rId2"/>
          <a:srcRect l="1553" t="18136" r="35929" b="2322"/>
          <a:stretch/>
        </p:blipFill>
        <p:spPr>
          <a:xfrm>
            <a:off x="622169" y="1423448"/>
            <a:ext cx="10378339" cy="5032770"/>
          </a:xfrm>
          <a:prstGeom prst="rect">
            <a:avLst/>
          </a:prstGeom>
        </p:spPr>
      </p:pic>
      <p:sp>
        <p:nvSpPr>
          <p:cNvPr id="3" name="Title 1">
            <a:extLst>
              <a:ext uri="{FF2B5EF4-FFF2-40B4-BE49-F238E27FC236}">
                <a16:creationId xmlns:a16="http://schemas.microsoft.com/office/drawing/2014/main" id="{9E8B9CDB-08D8-47A7-8F0D-29ACA8286D0A}"/>
              </a:ext>
            </a:extLst>
          </p:cNvPr>
          <p:cNvSpPr txBox="1">
            <a:spLocks/>
          </p:cNvSpPr>
          <p:nvPr/>
        </p:nvSpPr>
        <p:spPr>
          <a:xfrm>
            <a:off x="838200" y="54423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 Breakdown of Dataset as data.frame</a:t>
            </a:r>
          </a:p>
        </p:txBody>
      </p:sp>
    </p:spTree>
    <p:extLst>
      <p:ext uri="{BB962C8B-B14F-4D97-AF65-F5344CB8AC3E}">
        <p14:creationId xmlns:p14="http://schemas.microsoft.com/office/powerpoint/2010/main" val="2815817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Visualizations of Dataset</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400">
                <a:latin typeface="Tahoma" panose="020B0604030504040204" pitchFamily="34" charset="0"/>
                <a:ea typeface="Tahoma" panose="020B0604030504040204" pitchFamily="34" charset="0"/>
                <a:cs typeface="Tahoma" panose="020B0604030504040204" pitchFamily="34" charset="0"/>
              </a:rPr>
              <a:t>Distribution of key variable.</a:t>
            </a:r>
          </a:p>
          <a:p>
            <a:r>
              <a:rPr lang="en-US" sz="2400">
                <a:latin typeface="Tahoma" panose="020B0604030504040204" pitchFamily="34" charset="0"/>
                <a:ea typeface="Tahoma" panose="020B0604030504040204" pitchFamily="34" charset="0"/>
                <a:cs typeface="Tahoma" panose="020B0604030504040204" pitchFamily="34" charset="0"/>
              </a:rPr>
              <a:t>Average values of key variable based on key correlations.</a:t>
            </a:r>
          </a:p>
          <a:p>
            <a:r>
              <a:rPr lang="en-US" sz="2400">
                <a:latin typeface="Tahoma" panose="020B0604030504040204" pitchFamily="34" charset="0"/>
                <a:ea typeface="Tahoma" panose="020B0604030504040204" pitchFamily="34" charset="0"/>
                <a:cs typeface="Tahoma" panose="020B0604030504040204" pitchFamily="34" charset="0"/>
              </a:rPr>
              <a:t>Mean values of key variable</a:t>
            </a:r>
          </a:p>
          <a:p>
            <a:r>
              <a:rPr lang="en-US" sz="2400">
                <a:latin typeface="Tahoma" panose="020B0604030504040204" pitchFamily="34" charset="0"/>
                <a:ea typeface="Tahoma" panose="020B0604030504040204" pitchFamily="34" charset="0"/>
                <a:cs typeface="Tahoma" panose="020B0604030504040204" pitchFamily="34" charset="0"/>
              </a:rPr>
              <a:t>Highlighting some key trends associated with key variable</a:t>
            </a:r>
          </a:p>
          <a:p>
            <a:r>
              <a:rPr lang="en-US" sz="2400">
                <a:latin typeface="Tahoma" panose="020B0604030504040204" pitchFamily="34" charset="0"/>
                <a:ea typeface="Tahoma" panose="020B0604030504040204" pitchFamily="34" charset="0"/>
                <a:cs typeface="Tahoma" panose="020B0604030504040204" pitchFamily="34" charset="0"/>
              </a:rPr>
              <a:t>Decision Tree</a:t>
            </a:r>
          </a:p>
          <a:p>
            <a:r>
              <a:rPr lang="en-US" sz="2400">
                <a:latin typeface="Tahoma" charset="0"/>
                <a:ea typeface="Tahoma" charset="0"/>
                <a:cs typeface="Tahoma" charset="0"/>
              </a:rPr>
              <a:t>Visualization of Strongest Single factor correlations</a:t>
            </a:r>
          </a:p>
          <a:p>
            <a:r>
              <a:rPr lang="en-US" sz="2400">
                <a:latin typeface="Tahoma" charset="0"/>
                <a:ea typeface="Tahoma" charset="0"/>
                <a:cs typeface="Tahoma" charset="0"/>
              </a:rPr>
              <a:t>Visualization of Strongest Multivariate correlations	</a:t>
            </a:r>
          </a:p>
        </p:txBody>
      </p:sp>
    </p:spTree>
    <p:extLst>
      <p:ext uri="{BB962C8B-B14F-4D97-AF65-F5344CB8AC3E}">
        <p14:creationId xmlns:p14="http://schemas.microsoft.com/office/powerpoint/2010/main" val="128089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161B104-C8E5-475C-ACEF-1CABC13CBA89}"/>
              </a:ext>
            </a:extLst>
          </p:cNvPr>
          <p:cNvPicPr>
            <a:picLocks noGrp="1" noChangeAspect="1"/>
          </p:cNvPicPr>
          <p:nvPr>
            <p:ph idx="1"/>
          </p:nvPr>
        </p:nvPicPr>
        <p:blipFill>
          <a:blip r:embed="rId2"/>
          <a:stretch>
            <a:fillRect/>
          </a:stretch>
        </p:blipFill>
        <p:spPr>
          <a:xfrm>
            <a:off x="197963" y="186067"/>
            <a:ext cx="11255604" cy="6374989"/>
          </a:xfrm>
          <a:prstGeom prst="rect">
            <a:avLst/>
          </a:prstGeom>
        </p:spPr>
      </p:pic>
    </p:spTree>
    <p:extLst>
      <p:ext uri="{BB962C8B-B14F-4D97-AF65-F5344CB8AC3E}">
        <p14:creationId xmlns:p14="http://schemas.microsoft.com/office/powerpoint/2010/main" val="1832560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72D0636-A5E6-4239-A318-BF57E9A75071}"/>
              </a:ext>
            </a:extLst>
          </p:cNvPr>
          <p:cNvPicPr>
            <a:picLocks noGrp="1" noChangeAspect="1"/>
          </p:cNvPicPr>
          <p:nvPr>
            <p:ph idx="1"/>
          </p:nvPr>
        </p:nvPicPr>
        <p:blipFill rotWithShape="1">
          <a:blip r:embed="rId2"/>
          <a:srcRect l="6145" t="31728" r="38515" b="10586"/>
          <a:stretch/>
        </p:blipFill>
        <p:spPr>
          <a:xfrm>
            <a:off x="-110130" y="669302"/>
            <a:ext cx="12604573" cy="5524107"/>
          </a:xfrm>
          <a:prstGeom prst="rect">
            <a:avLst/>
          </a:prstGeom>
        </p:spPr>
      </p:pic>
    </p:spTree>
    <p:extLst>
      <p:ext uri="{BB962C8B-B14F-4D97-AF65-F5344CB8AC3E}">
        <p14:creationId xmlns:p14="http://schemas.microsoft.com/office/powerpoint/2010/main" val="635488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04B93D-31DD-44FA-AAC9-95A08EC0254C}"/>
              </a:ext>
            </a:extLst>
          </p:cNvPr>
          <p:cNvPicPr>
            <a:picLocks noGrp="1" noChangeAspect="1"/>
          </p:cNvPicPr>
          <p:nvPr>
            <p:ph idx="1"/>
          </p:nvPr>
        </p:nvPicPr>
        <p:blipFill rotWithShape="1">
          <a:blip r:embed="rId2"/>
          <a:srcRect l="5029" t="22790" r="36557" b="18477"/>
          <a:stretch/>
        </p:blipFill>
        <p:spPr>
          <a:xfrm>
            <a:off x="0" y="352978"/>
            <a:ext cx="13174043" cy="5934701"/>
          </a:xfrm>
          <a:prstGeom prst="rect">
            <a:avLst/>
          </a:prstGeom>
        </p:spPr>
      </p:pic>
    </p:spTree>
    <p:extLst>
      <p:ext uri="{BB962C8B-B14F-4D97-AF65-F5344CB8AC3E}">
        <p14:creationId xmlns:p14="http://schemas.microsoft.com/office/powerpoint/2010/main" val="1219127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0C52F897-B331-6840-A7D5-3301DDA2E728}" type="slidenum">
              <a:rPr lang="en-US" altLang="x-none"/>
              <a:pPr/>
              <a:t>16</a:t>
            </a:fld>
            <a:endParaRPr lang="en-US" altLang="x-none"/>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960" y="175062"/>
            <a:ext cx="10810973" cy="654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080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3351-B918-46F4-897A-145C98CDFE1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8D2F325B-706C-4B7D-BB29-EF7E2670BA48}"/>
              </a:ext>
            </a:extLst>
          </p:cNvPr>
          <p:cNvPicPr>
            <a:picLocks noGrp="1" noChangeAspect="1"/>
          </p:cNvPicPr>
          <p:nvPr>
            <p:ph idx="1"/>
          </p:nvPr>
        </p:nvPicPr>
        <p:blipFill rotWithShape="1">
          <a:blip r:embed="rId2"/>
          <a:srcRect l="5421" t="20191" r="36165" b="19239"/>
          <a:stretch/>
        </p:blipFill>
        <p:spPr>
          <a:xfrm>
            <a:off x="0" y="150829"/>
            <a:ext cx="12927505" cy="5956784"/>
          </a:xfrm>
          <a:prstGeom prst="rect">
            <a:avLst/>
          </a:prstGeom>
        </p:spPr>
      </p:pic>
    </p:spTree>
    <p:extLst>
      <p:ext uri="{BB962C8B-B14F-4D97-AF65-F5344CB8AC3E}">
        <p14:creationId xmlns:p14="http://schemas.microsoft.com/office/powerpoint/2010/main" val="1227855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D109CF0-763F-472C-897F-943B4EF67166}"/>
              </a:ext>
            </a:extLst>
          </p:cNvPr>
          <p:cNvPicPr>
            <a:picLocks noChangeAspect="1"/>
          </p:cNvPicPr>
          <p:nvPr/>
        </p:nvPicPr>
        <p:blipFill rotWithShape="1">
          <a:blip r:embed="rId2"/>
          <a:srcRect l="5796" t="33262" r="45000" b="10235"/>
          <a:stretch/>
        </p:blipFill>
        <p:spPr>
          <a:xfrm>
            <a:off x="320040" y="638425"/>
            <a:ext cx="5455917" cy="3336249"/>
          </a:xfrm>
          <a:prstGeom prst="rect">
            <a:avLst/>
          </a:prstGeom>
        </p:spPr>
      </p:pic>
      <p:pic>
        <p:nvPicPr>
          <p:cNvPr id="2" name="Picture 1">
            <a:extLst>
              <a:ext uri="{FF2B5EF4-FFF2-40B4-BE49-F238E27FC236}">
                <a16:creationId xmlns:a16="http://schemas.microsoft.com/office/drawing/2014/main" id="{DCF29230-0E96-4C82-8532-13A003DEB621}"/>
              </a:ext>
            </a:extLst>
          </p:cNvPr>
          <p:cNvPicPr>
            <a:picLocks noChangeAspect="1"/>
          </p:cNvPicPr>
          <p:nvPr/>
        </p:nvPicPr>
        <p:blipFill rotWithShape="1">
          <a:blip r:embed="rId3"/>
          <a:srcRect l="5312" t="17164" r="42501" b="29476"/>
          <a:stretch/>
        </p:blipFill>
        <p:spPr>
          <a:xfrm>
            <a:off x="6416043" y="821261"/>
            <a:ext cx="5455917" cy="2970576"/>
          </a:xfrm>
          <a:prstGeom prst="rect">
            <a:avLst/>
          </a:prstGeom>
        </p:spPr>
      </p:pic>
      <p:sp>
        <p:nvSpPr>
          <p:cNvPr id="4" name="TextBox 3">
            <a:extLst>
              <a:ext uri="{FF2B5EF4-FFF2-40B4-BE49-F238E27FC236}">
                <a16:creationId xmlns:a16="http://schemas.microsoft.com/office/drawing/2014/main" id="{80420FC2-7654-4793-ACE8-86DB0E0FFDDB}"/>
              </a:ext>
            </a:extLst>
          </p:cNvPr>
          <p:cNvSpPr txBox="1"/>
          <p:nvPr/>
        </p:nvSpPr>
        <p:spPr>
          <a:xfrm>
            <a:off x="527538" y="4756638"/>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chemeClr val="bg1"/>
                </a:solidFill>
                <a:latin typeface="+mj-lt"/>
                <a:ea typeface="+mj-ea"/>
                <a:cs typeface="+mj-cs"/>
              </a:rPr>
              <a:t>Histogram of Square Footage</a:t>
            </a:r>
          </a:p>
        </p:txBody>
      </p:sp>
    </p:spTree>
    <p:extLst>
      <p:ext uri="{BB962C8B-B14F-4D97-AF65-F5344CB8AC3E}">
        <p14:creationId xmlns:p14="http://schemas.microsoft.com/office/powerpoint/2010/main" val="2105762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D443C50-F5BC-4283-9655-574A4FBA1462}"/>
              </a:ext>
            </a:extLst>
          </p:cNvPr>
          <p:cNvPicPr>
            <a:picLocks noChangeAspect="1"/>
          </p:cNvPicPr>
          <p:nvPr/>
        </p:nvPicPr>
        <p:blipFill rotWithShape="1">
          <a:blip r:embed="rId2"/>
          <a:srcRect l="5156" t="31102" r="44062" b="13593"/>
          <a:stretch/>
        </p:blipFill>
        <p:spPr>
          <a:xfrm>
            <a:off x="320040" y="635402"/>
            <a:ext cx="5455917" cy="3342296"/>
          </a:xfrm>
          <a:prstGeom prst="rect">
            <a:avLst/>
          </a:prstGeom>
        </p:spPr>
      </p:pic>
      <p:pic>
        <p:nvPicPr>
          <p:cNvPr id="2" name="Picture 1">
            <a:extLst>
              <a:ext uri="{FF2B5EF4-FFF2-40B4-BE49-F238E27FC236}">
                <a16:creationId xmlns:a16="http://schemas.microsoft.com/office/drawing/2014/main" id="{97A70FCB-A977-481C-B9D2-0D3835CF5328}"/>
              </a:ext>
            </a:extLst>
          </p:cNvPr>
          <p:cNvPicPr>
            <a:picLocks noChangeAspect="1"/>
          </p:cNvPicPr>
          <p:nvPr/>
        </p:nvPicPr>
        <p:blipFill rotWithShape="1">
          <a:blip r:embed="rId3"/>
          <a:srcRect l="5468" t="34462" r="42500" b="13059"/>
          <a:stretch/>
        </p:blipFill>
        <p:spPr>
          <a:xfrm>
            <a:off x="6416043" y="841433"/>
            <a:ext cx="5455917" cy="2930234"/>
          </a:xfrm>
          <a:prstGeom prst="rect">
            <a:avLst/>
          </a:prstGeom>
        </p:spPr>
      </p:pic>
      <p:sp>
        <p:nvSpPr>
          <p:cNvPr id="4" name="TextBox 3">
            <a:extLst>
              <a:ext uri="{FF2B5EF4-FFF2-40B4-BE49-F238E27FC236}">
                <a16:creationId xmlns:a16="http://schemas.microsoft.com/office/drawing/2014/main" id="{8992DA84-D5BC-42D0-862F-162CB93817F4}"/>
              </a:ext>
            </a:extLst>
          </p:cNvPr>
          <p:cNvSpPr txBox="1"/>
          <p:nvPr/>
        </p:nvSpPr>
        <p:spPr>
          <a:xfrm>
            <a:off x="527538" y="4756638"/>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400">
                <a:solidFill>
                  <a:schemeClr val="bg1"/>
                </a:solidFill>
                <a:latin typeface="+mj-lt"/>
                <a:ea typeface="+mj-ea"/>
                <a:cs typeface="+mj-cs"/>
              </a:rPr>
              <a:t>Histogram of Overall Quality</a:t>
            </a:r>
          </a:p>
        </p:txBody>
      </p:sp>
    </p:spTree>
    <p:extLst>
      <p:ext uri="{BB962C8B-B14F-4D97-AF65-F5344CB8AC3E}">
        <p14:creationId xmlns:p14="http://schemas.microsoft.com/office/powerpoint/2010/main" val="230651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Presentation Overview</a:t>
            </a:r>
          </a:p>
        </p:txBody>
      </p:sp>
      <p:sp>
        <p:nvSpPr>
          <p:cNvPr id="3" name="Content Placeholder 2"/>
          <p:cNvSpPr>
            <a:spLocks noGrp="1"/>
          </p:cNvSpPr>
          <p:nvPr>
            <p:ph idx="1"/>
          </p:nvPr>
        </p:nvSpPr>
        <p:spPr>
          <a:xfrm>
            <a:off x="4976031" y="963877"/>
            <a:ext cx="6377769" cy="4930246"/>
          </a:xfrm>
        </p:spPr>
        <p:txBody>
          <a:bodyPr anchor="ctr">
            <a:normAutofit/>
          </a:bodyPr>
          <a:lstStyle/>
          <a:p>
            <a:pPr marL="457200" lvl="0" indent="-457200">
              <a:buFont typeface="+mj-lt"/>
              <a:buAutoNum type="arabicPeriod"/>
            </a:pPr>
            <a:r>
              <a:rPr lang="en-US" sz="2400"/>
              <a:t>Problem Statement</a:t>
            </a:r>
          </a:p>
          <a:p>
            <a:pPr marL="457200" lvl="0" indent="-457200">
              <a:buFont typeface="+mj-lt"/>
              <a:buAutoNum type="arabicPeriod"/>
            </a:pPr>
            <a:r>
              <a:rPr lang="en-US" sz="2400"/>
              <a:t>Dataset Overview</a:t>
            </a:r>
          </a:p>
          <a:p>
            <a:pPr marL="457200" lvl="0" indent="-457200">
              <a:buFont typeface="+mj-lt"/>
              <a:buAutoNum type="arabicPeriod"/>
            </a:pPr>
            <a:r>
              <a:rPr lang="en-US" sz="2400"/>
              <a:t>Strategy Explained</a:t>
            </a:r>
          </a:p>
          <a:p>
            <a:pPr marL="457200" lvl="0" indent="-457200">
              <a:buFont typeface="+mj-lt"/>
              <a:buAutoNum type="arabicPeriod"/>
            </a:pPr>
            <a:r>
              <a:rPr lang="en-US" sz="2400"/>
              <a:t>Analysis and Findings</a:t>
            </a:r>
          </a:p>
          <a:p>
            <a:pPr marL="457200" lvl="0" indent="-457200">
              <a:buFont typeface="+mj-lt"/>
              <a:buAutoNum type="arabicPeriod"/>
            </a:pPr>
            <a:r>
              <a:rPr lang="en-US" sz="2400"/>
              <a:t>Best Model Identified</a:t>
            </a:r>
          </a:p>
          <a:p>
            <a:pPr marL="457200" lvl="0" indent="-457200">
              <a:buFont typeface="+mj-lt"/>
              <a:buAutoNum type="arabicPeriod"/>
            </a:pPr>
            <a:r>
              <a:rPr lang="en-US" sz="2400"/>
              <a:t>Conclusion</a:t>
            </a:r>
          </a:p>
        </p:txBody>
      </p:sp>
    </p:spTree>
    <p:extLst>
      <p:ext uri="{BB962C8B-B14F-4D97-AF65-F5344CB8AC3E}">
        <p14:creationId xmlns:p14="http://schemas.microsoft.com/office/powerpoint/2010/main" val="105252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EE4955B-28C1-45E1-A017-3B48AF81F3FB}"/>
              </a:ext>
            </a:extLst>
          </p:cNvPr>
          <p:cNvPicPr>
            <a:picLocks noChangeAspect="1"/>
          </p:cNvPicPr>
          <p:nvPr/>
        </p:nvPicPr>
        <p:blipFill rotWithShape="1">
          <a:blip r:embed="rId2"/>
          <a:srcRect l="4609" t="22857" r="40052" b="17142"/>
          <a:stretch/>
        </p:blipFill>
        <p:spPr>
          <a:xfrm>
            <a:off x="-95052" y="392751"/>
            <a:ext cx="12459288" cy="5357600"/>
          </a:xfrm>
          <a:prstGeom prst="rect">
            <a:avLst/>
          </a:prstGeom>
        </p:spPr>
      </p:pic>
    </p:spTree>
    <p:extLst>
      <p:ext uri="{BB962C8B-B14F-4D97-AF65-F5344CB8AC3E}">
        <p14:creationId xmlns:p14="http://schemas.microsoft.com/office/powerpoint/2010/main" val="1404638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3344ABD1-0880-BA41-BA0C-D81098D31223}" type="slidenum">
              <a:rPr lang="en-US" altLang="x-none"/>
              <a:pPr/>
              <a:t>21</a:t>
            </a:fld>
            <a:endParaRPr lang="en-US" altLang="x-none"/>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74" y="151341"/>
            <a:ext cx="11602790" cy="621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41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EB7AEBB-2987-4CFE-9EFE-2A74F7C52FF7}"/>
              </a:ext>
            </a:extLst>
          </p:cNvPr>
          <p:cNvPicPr>
            <a:picLocks noGrp="1" noChangeAspect="1"/>
          </p:cNvPicPr>
          <p:nvPr>
            <p:ph idx="1"/>
          </p:nvPr>
        </p:nvPicPr>
        <p:blipFill rotWithShape="1">
          <a:blip r:embed="rId2"/>
          <a:srcRect l="5669" t="27216" r="39034" b="13510"/>
          <a:stretch/>
        </p:blipFill>
        <p:spPr>
          <a:xfrm>
            <a:off x="3710608" y="878844"/>
            <a:ext cx="8368151" cy="4776521"/>
          </a:xfrm>
          <a:prstGeom prst="rect">
            <a:avLst/>
          </a:prstGeom>
        </p:spPr>
      </p:pic>
      <p:sp>
        <p:nvSpPr>
          <p:cNvPr id="2" name="Title 1">
            <a:extLst>
              <a:ext uri="{FF2B5EF4-FFF2-40B4-BE49-F238E27FC236}">
                <a16:creationId xmlns:a16="http://schemas.microsoft.com/office/drawing/2014/main" id="{9F961109-2AFC-4C3C-9ADD-ECE281E79D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200" kern="1200">
                <a:solidFill>
                  <a:schemeClr val="bg1"/>
                </a:solidFill>
                <a:latin typeface="+mj-lt"/>
                <a:ea typeface="+mj-ea"/>
                <a:cs typeface="+mj-cs"/>
              </a:rPr>
              <a:t>Correlation between Square footage and sale price 0.7822</a:t>
            </a:r>
          </a:p>
        </p:txBody>
      </p:sp>
    </p:spTree>
    <p:extLst>
      <p:ext uri="{BB962C8B-B14F-4D97-AF65-F5344CB8AC3E}">
        <p14:creationId xmlns:p14="http://schemas.microsoft.com/office/powerpoint/2010/main" val="3346610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D8CF3FA-D612-4CDB-9611-F73CC25CB4B9}"/>
              </a:ext>
            </a:extLst>
          </p:cNvPr>
          <p:cNvPicPr>
            <a:picLocks noGrp="1" noChangeAspect="1"/>
          </p:cNvPicPr>
          <p:nvPr>
            <p:ph idx="1"/>
          </p:nvPr>
        </p:nvPicPr>
        <p:blipFill rotWithShape="1">
          <a:blip r:embed="rId2"/>
          <a:srcRect l="5295" t="16811" r="38234" b="26450"/>
          <a:stretch/>
        </p:blipFill>
        <p:spPr>
          <a:xfrm>
            <a:off x="3730487" y="1085641"/>
            <a:ext cx="8292590" cy="4686718"/>
          </a:xfrm>
          <a:prstGeom prst="rect">
            <a:avLst/>
          </a:prstGeom>
        </p:spPr>
      </p:pic>
      <p:sp>
        <p:nvSpPr>
          <p:cNvPr id="2" name="Title 1">
            <a:extLst>
              <a:ext uri="{FF2B5EF4-FFF2-40B4-BE49-F238E27FC236}">
                <a16:creationId xmlns:a16="http://schemas.microsoft.com/office/drawing/2014/main" id="{F427351A-2475-4D80-A630-86386CDC4408}"/>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b="1" kern="1200">
                <a:solidFill>
                  <a:schemeClr val="bg1"/>
                </a:solidFill>
                <a:latin typeface="+mj-lt"/>
                <a:ea typeface="+mj-ea"/>
                <a:cs typeface="+mj-cs"/>
              </a:rPr>
              <a:t>Correlation between sale price and overall quality   0.79</a:t>
            </a:r>
          </a:p>
        </p:txBody>
      </p:sp>
    </p:spTree>
    <p:extLst>
      <p:ext uri="{BB962C8B-B14F-4D97-AF65-F5344CB8AC3E}">
        <p14:creationId xmlns:p14="http://schemas.microsoft.com/office/powerpoint/2010/main" val="3465117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AF6C826-13CA-4E69-9FFA-4691BC41376D}"/>
              </a:ext>
            </a:extLst>
          </p:cNvPr>
          <p:cNvPicPr>
            <a:picLocks noGrp="1" noChangeAspect="1"/>
          </p:cNvPicPr>
          <p:nvPr>
            <p:ph idx="1"/>
          </p:nvPr>
        </p:nvPicPr>
        <p:blipFill rotWithShape="1">
          <a:blip r:embed="rId2"/>
          <a:srcRect l="5605" t="18910" r="44106" b="22245"/>
          <a:stretch/>
        </p:blipFill>
        <p:spPr>
          <a:xfrm>
            <a:off x="3670852" y="964555"/>
            <a:ext cx="8246165" cy="5138071"/>
          </a:xfrm>
          <a:prstGeom prst="rect">
            <a:avLst/>
          </a:prstGeom>
        </p:spPr>
      </p:pic>
      <p:sp>
        <p:nvSpPr>
          <p:cNvPr id="2" name="Title 1">
            <a:extLst>
              <a:ext uri="{FF2B5EF4-FFF2-40B4-BE49-F238E27FC236}">
                <a16:creationId xmlns:a16="http://schemas.microsoft.com/office/drawing/2014/main" id="{B2CC2993-4A3A-409F-98BB-93A3B4C95BC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Correlation between sale price and year built 0.52287</a:t>
            </a:r>
          </a:p>
        </p:txBody>
      </p:sp>
    </p:spTree>
    <p:extLst>
      <p:ext uri="{BB962C8B-B14F-4D97-AF65-F5344CB8AC3E}">
        <p14:creationId xmlns:p14="http://schemas.microsoft.com/office/powerpoint/2010/main" val="950340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27E66A8-9776-4644-8CAD-590EDDE0B22C}"/>
              </a:ext>
            </a:extLst>
          </p:cNvPr>
          <p:cNvPicPr>
            <a:picLocks noGrp="1" noChangeAspect="1"/>
          </p:cNvPicPr>
          <p:nvPr>
            <p:ph idx="1"/>
          </p:nvPr>
        </p:nvPicPr>
        <p:blipFill rotWithShape="1">
          <a:blip r:embed="rId2"/>
          <a:srcRect l="5106" t="31520" r="44128" b="13842"/>
          <a:stretch/>
        </p:blipFill>
        <p:spPr>
          <a:xfrm>
            <a:off x="3730486" y="1008049"/>
            <a:ext cx="7997688" cy="4841902"/>
          </a:xfrm>
          <a:prstGeom prst="rect">
            <a:avLst/>
          </a:prstGeom>
        </p:spPr>
      </p:pic>
      <p:sp>
        <p:nvSpPr>
          <p:cNvPr id="2" name="Title 1">
            <a:extLst>
              <a:ext uri="{FF2B5EF4-FFF2-40B4-BE49-F238E27FC236}">
                <a16:creationId xmlns:a16="http://schemas.microsoft.com/office/drawing/2014/main" id="{290DC232-31DB-490B-84EA-37E47D67C631}"/>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Correlation between sale price and garage Area is 0.623</a:t>
            </a:r>
          </a:p>
        </p:txBody>
      </p:sp>
    </p:spTree>
    <p:extLst>
      <p:ext uri="{BB962C8B-B14F-4D97-AF65-F5344CB8AC3E}">
        <p14:creationId xmlns:p14="http://schemas.microsoft.com/office/powerpoint/2010/main" val="178263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F60FCA6E-0894-46CD-BD49-5955A51E00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31955" y="5346696"/>
            <a:ext cx="5360045" cy="1511304"/>
          </a:xfrm>
          <a:custGeom>
            <a:avLst/>
            <a:gdLst>
              <a:gd name="connsiteX0" fmla="*/ 4545473 w 5360045"/>
              <a:gd name="connsiteY0" fmla="*/ 0 h 1511304"/>
              <a:gd name="connsiteX1" fmla="*/ 5360045 w 5360045"/>
              <a:gd name="connsiteY1" fmla="*/ 0 h 1511304"/>
              <a:gd name="connsiteX2" fmla="*/ 5360045 w 5360045"/>
              <a:gd name="connsiteY2" fmla="*/ 1046730 h 1511304"/>
              <a:gd name="connsiteX3" fmla="*/ 5360045 w 5360045"/>
              <a:gd name="connsiteY3" fmla="*/ 1508760 h 1511304"/>
              <a:gd name="connsiteX4" fmla="*/ 5360045 w 5360045"/>
              <a:gd name="connsiteY4" fmla="*/ 1511304 h 1511304"/>
              <a:gd name="connsiteX5" fmla="*/ 4545474 w 5360045"/>
              <a:gd name="connsiteY5" fmla="*/ 1511304 h 1511304"/>
              <a:gd name="connsiteX6" fmla="*/ 2525897 w 5360045"/>
              <a:gd name="connsiteY6" fmla="*/ 1511304 h 1511304"/>
              <a:gd name="connsiteX7" fmla="*/ 0 w 5360045"/>
              <a:gd name="connsiteY7" fmla="*/ 1511304 h 1511304"/>
              <a:gd name="connsiteX8" fmla="*/ 697617 w 5360045"/>
              <a:gd name="connsiteY8" fmla="*/ 3 h 1511304"/>
              <a:gd name="connsiteX9" fmla="*/ 4545473 w 5360045"/>
              <a:gd name="connsiteY9"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0045" h="1511304">
                <a:moveTo>
                  <a:pt x="4545473" y="0"/>
                </a:moveTo>
                <a:lnTo>
                  <a:pt x="5360045" y="0"/>
                </a:lnTo>
                <a:lnTo>
                  <a:pt x="5360045" y="1046730"/>
                </a:lnTo>
                <a:lnTo>
                  <a:pt x="5360045" y="1508760"/>
                </a:lnTo>
                <a:lnTo>
                  <a:pt x="5360045" y="1511304"/>
                </a:lnTo>
                <a:lnTo>
                  <a:pt x="4545474" y="1511304"/>
                </a:lnTo>
                <a:lnTo>
                  <a:pt x="2525897" y="1511304"/>
                </a:lnTo>
                <a:lnTo>
                  <a:pt x="0" y="1511304"/>
                </a:lnTo>
                <a:lnTo>
                  <a:pt x="697617" y="3"/>
                </a:lnTo>
                <a:lnTo>
                  <a:pt x="4545473" y="3"/>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E78C6E4B-A1F1-4B6C-97EC-BE997495D6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694"/>
            <a:ext cx="7346605" cy="1511306"/>
          </a:xfrm>
          <a:custGeom>
            <a:avLst/>
            <a:gdLst>
              <a:gd name="connsiteX0" fmla="*/ 0 w 7346605"/>
              <a:gd name="connsiteY0" fmla="*/ 0 h 1511306"/>
              <a:gd name="connsiteX1" fmla="*/ 239486 w 7346605"/>
              <a:gd name="connsiteY1" fmla="*/ 0 h 1511306"/>
              <a:gd name="connsiteX2" fmla="*/ 1209568 w 7346605"/>
              <a:gd name="connsiteY2" fmla="*/ 0 h 1511306"/>
              <a:gd name="connsiteX3" fmla="*/ 2405743 w 7346605"/>
              <a:gd name="connsiteY3" fmla="*/ 0 h 1511306"/>
              <a:gd name="connsiteX4" fmla="*/ 2405743 w 7346605"/>
              <a:gd name="connsiteY4" fmla="*/ 2544 h 1511306"/>
              <a:gd name="connsiteX5" fmla="*/ 2801131 w 7346605"/>
              <a:gd name="connsiteY5" fmla="*/ 2544 h 1511306"/>
              <a:gd name="connsiteX6" fmla="*/ 2801131 w 7346605"/>
              <a:gd name="connsiteY6" fmla="*/ 0 h 1511306"/>
              <a:gd name="connsiteX7" fmla="*/ 7346605 w 7346605"/>
              <a:gd name="connsiteY7" fmla="*/ 0 h 1511306"/>
              <a:gd name="connsiteX8" fmla="*/ 6648988 w 7346605"/>
              <a:gd name="connsiteY8" fmla="*/ 1511301 h 1511306"/>
              <a:gd name="connsiteX9" fmla="*/ 2801132 w 7346605"/>
              <a:gd name="connsiteY9" fmla="*/ 1511301 h 1511306"/>
              <a:gd name="connsiteX10" fmla="*/ 2801132 w 7346605"/>
              <a:gd name="connsiteY10" fmla="*/ 1511304 h 1511306"/>
              <a:gd name="connsiteX11" fmla="*/ 2405743 w 7346605"/>
              <a:gd name="connsiteY11" fmla="*/ 1511304 h 1511306"/>
              <a:gd name="connsiteX12" fmla="*/ 2405743 w 7346605"/>
              <a:gd name="connsiteY12" fmla="*/ 1511306 h 1511306"/>
              <a:gd name="connsiteX13" fmla="*/ 1333411 w 7346605"/>
              <a:gd name="connsiteY13" fmla="*/ 1511306 h 1511306"/>
              <a:gd name="connsiteX14" fmla="*/ 1219208 w 7346605"/>
              <a:gd name="connsiteY14" fmla="*/ 1511306 h 1511306"/>
              <a:gd name="connsiteX15" fmla="*/ 1209568 w 7346605"/>
              <a:gd name="connsiteY15" fmla="*/ 1511306 h 1511306"/>
              <a:gd name="connsiteX16" fmla="*/ 239486 w 7346605"/>
              <a:gd name="connsiteY16" fmla="*/ 1511306 h 1511306"/>
              <a:gd name="connsiteX17" fmla="*/ 0 w 7346605"/>
              <a:gd name="connsiteY17" fmla="*/ 1511306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346605" h="1511306">
                <a:moveTo>
                  <a:pt x="0" y="0"/>
                </a:moveTo>
                <a:lnTo>
                  <a:pt x="239486" y="0"/>
                </a:lnTo>
                <a:lnTo>
                  <a:pt x="1209568" y="0"/>
                </a:lnTo>
                <a:lnTo>
                  <a:pt x="2405743" y="0"/>
                </a:lnTo>
                <a:lnTo>
                  <a:pt x="2405743" y="2544"/>
                </a:lnTo>
                <a:lnTo>
                  <a:pt x="2801131" y="2544"/>
                </a:lnTo>
                <a:lnTo>
                  <a:pt x="2801131" y="0"/>
                </a:lnTo>
                <a:lnTo>
                  <a:pt x="7346605" y="0"/>
                </a:lnTo>
                <a:lnTo>
                  <a:pt x="6648988" y="1511301"/>
                </a:lnTo>
                <a:lnTo>
                  <a:pt x="2801132" y="1511301"/>
                </a:lnTo>
                <a:lnTo>
                  <a:pt x="2801132" y="1511304"/>
                </a:lnTo>
                <a:lnTo>
                  <a:pt x="2405743" y="1511304"/>
                </a:lnTo>
                <a:lnTo>
                  <a:pt x="2405743" y="1511306"/>
                </a:lnTo>
                <a:lnTo>
                  <a:pt x="1333411" y="1511306"/>
                </a:lnTo>
                <a:lnTo>
                  <a:pt x="1219208" y="1511306"/>
                </a:lnTo>
                <a:lnTo>
                  <a:pt x="1209568" y="1511306"/>
                </a:lnTo>
                <a:lnTo>
                  <a:pt x="239486" y="1511306"/>
                </a:lnTo>
                <a:lnTo>
                  <a:pt x="0" y="1511306"/>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50121" y="5529884"/>
            <a:ext cx="5693783" cy="1096331"/>
          </a:xfrm>
        </p:spPr>
        <p:txBody>
          <a:bodyPr>
            <a:normAutofit/>
          </a:bodyPr>
          <a:lstStyle/>
          <a:p>
            <a:r>
              <a:rPr lang="en-US" sz="3400" dirty="0"/>
              <a:t>Statistical Analysis</a:t>
            </a:r>
          </a:p>
        </p:txBody>
      </p:sp>
      <p:graphicFrame>
        <p:nvGraphicFramePr>
          <p:cNvPr id="8" name="Diagram 7"/>
          <p:cNvGraphicFramePr/>
          <p:nvPr>
            <p:extLst>
              <p:ext uri="{D42A27DB-BD31-4B8C-83A1-F6EECF244321}">
                <p14:modId xmlns:p14="http://schemas.microsoft.com/office/powerpoint/2010/main" val="1464603518"/>
              </p:ext>
            </p:extLst>
          </p:nvPr>
        </p:nvGraphicFramePr>
        <p:xfrm>
          <a:off x="188843" y="-163568"/>
          <a:ext cx="1181762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7680428" y="5779181"/>
            <a:ext cx="4177749" cy="646331"/>
          </a:xfrm>
          <a:prstGeom prst="rect">
            <a:avLst/>
          </a:prstGeom>
        </p:spPr>
        <p:txBody>
          <a:bodyPr wrap="square">
            <a:spAutoFit/>
          </a:bodyPr>
          <a:lstStyle/>
          <a:p>
            <a:pPr marL="285750" indent="-285750">
              <a:buFont typeface="Arial" charset="0"/>
              <a:buChar char="•"/>
            </a:pPr>
            <a:r>
              <a:rPr lang="en-US" dirty="0">
                <a:solidFill>
                  <a:schemeClr val="bg1"/>
                </a:solidFill>
              </a:rPr>
              <a:t>Mean sale price training set is 194597.8</a:t>
            </a:r>
          </a:p>
          <a:p>
            <a:pPr marL="285750" indent="-285750">
              <a:buFont typeface="Arial" charset="0"/>
              <a:buChar char="•"/>
            </a:pPr>
            <a:r>
              <a:rPr lang="en-US" dirty="0">
                <a:solidFill>
                  <a:schemeClr val="bg1"/>
                </a:solidFill>
              </a:rPr>
              <a:t>Mean sale price test set is 177510.6</a:t>
            </a:r>
          </a:p>
        </p:txBody>
      </p:sp>
    </p:spTree>
    <p:extLst>
      <p:ext uri="{BB962C8B-B14F-4D97-AF65-F5344CB8AC3E}">
        <p14:creationId xmlns:p14="http://schemas.microsoft.com/office/powerpoint/2010/main" val="101683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p>
            <a:fld id="{0FBBAD4D-6777-C041-B826-DC4C0C6F635D}" type="slidenum">
              <a:rPr lang="en-US" altLang="x-none"/>
              <a:pPr/>
              <a:t>27</a:t>
            </a:fld>
            <a:endParaRPr lang="en-US" altLang="x-none"/>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093" y="210513"/>
            <a:ext cx="10753627" cy="651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202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6205"/>
          <a:stretch/>
        </p:blipFill>
        <p:spPr>
          <a:xfrm>
            <a:off x="129208" y="239583"/>
            <a:ext cx="11936895" cy="5790514"/>
          </a:xfrm>
          <a:prstGeom prst="rect">
            <a:avLst/>
          </a:prstGeom>
        </p:spPr>
      </p:pic>
    </p:spTree>
    <p:extLst>
      <p:ext uri="{BB962C8B-B14F-4D97-AF65-F5344CB8AC3E}">
        <p14:creationId xmlns:p14="http://schemas.microsoft.com/office/powerpoint/2010/main" val="1774771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26" y="418316"/>
            <a:ext cx="11926957" cy="6168095"/>
          </a:xfrm>
          <a:prstGeom prst="rect">
            <a:avLst/>
          </a:prstGeom>
        </p:spPr>
      </p:pic>
      <p:sp>
        <p:nvSpPr>
          <p:cNvPr id="3" name="TextBox 2"/>
          <p:cNvSpPr txBox="1"/>
          <p:nvPr/>
        </p:nvSpPr>
        <p:spPr>
          <a:xfrm>
            <a:off x="6360404" y="3535"/>
            <a:ext cx="5831596" cy="369332"/>
          </a:xfrm>
          <a:prstGeom prst="rect">
            <a:avLst/>
          </a:prstGeom>
          <a:noFill/>
        </p:spPr>
        <p:txBody>
          <a:bodyPr wrap="none" rtlCol="0">
            <a:spAutoFit/>
          </a:bodyPr>
          <a:lstStyle/>
          <a:p>
            <a:r>
              <a:rPr lang="en-US" i="1" dirty="0"/>
              <a:t>Decision Tree </a:t>
            </a:r>
            <a:r>
              <a:rPr lang="mr-IN" i="1" dirty="0"/>
              <a:t>–</a:t>
            </a:r>
            <a:r>
              <a:rPr lang="en-US" i="1" dirty="0"/>
              <a:t> Showing Predictive model for SalePrice (1/3)</a:t>
            </a:r>
          </a:p>
        </p:txBody>
      </p:sp>
    </p:spTree>
    <p:extLst>
      <p:ext uri="{BB962C8B-B14F-4D97-AF65-F5344CB8AC3E}">
        <p14:creationId xmlns:p14="http://schemas.microsoft.com/office/powerpoint/2010/main" val="42726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E06232-69FD-453D-8EB2-706087A902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Problem Statement</a:t>
            </a:r>
          </a:p>
        </p:txBody>
      </p:sp>
      <p:sp>
        <p:nvSpPr>
          <p:cNvPr id="3" name="Content Placeholder 2"/>
          <p:cNvSpPr>
            <a:spLocks noGrp="1"/>
          </p:cNvSpPr>
          <p:nvPr>
            <p:ph idx="1"/>
          </p:nvPr>
        </p:nvSpPr>
        <p:spPr>
          <a:xfrm>
            <a:off x="5919003" y="1021298"/>
            <a:ext cx="5669053" cy="5252722"/>
          </a:xfrm>
        </p:spPr>
        <p:txBody>
          <a:bodyPr anchor="ctr">
            <a:normAutofit/>
          </a:bodyPr>
          <a:lstStyle/>
          <a:p>
            <a:r>
              <a:rPr lang="en-US" sz="3600" dirty="0">
                <a:solidFill>
                  <a:schemeClr val="bg1"/>
                </a:solidFill>
              </a:rPr>
              <a:t>Can housing sales prices be accurately predicted using disparate but relevant data?</a:t>
            </a:r>
          </a:p>
          <a:p>
            <a:pPr lvl="1"/>
            <a:endParaRPr lang="en-US" dirty="0">
              <a:solidFill>
                <a:schemeClr val="bg1"/>
              </a:solidFill>
            </a:endParaRPr>
          </a:p>
          <a:p>
            <a:pPr lvl="1"/>
            <a:r>
              <a:rPr lang="en-US" dirty="0">
                <a:solidFill>
                  <a:schemeClr val="bg1"/>
                </a:solidFill>
              </a:rPr>
              <a:t>Can we identify a prediction model that would be most helpful in addressing this problem?</a:t>
            </a:r>
          </a:p>
          <a:p>
            <a:pPr lvl="1"/>
            <a:endParaRPr lang="en-US" dirty="0">
              <a:solidFill>
                <a:schemeClr val="bg1"/>
              </a:solidFill>
            </a:endParaRPr>
          </a:p>
          <a:p>
            <a:pPr lvl="1"/>
            <a:r>
              <a:rPr lang="en-US" dirty="0">
                <a:solidFill>
                  <a:schemeClr val="bg1"/>
                </a:solidFill>
              </a:rPr>
              <a:t>Can we achieve a Sales Price prediction value that is &gt;85% accurate?</a:t>
            </a:r>
          </a:p>
          <a:p>
            <a:pPr lvl="1"/>
            <a:endParaRPr lang="en-US" sz="2800" dirty="0">
              <a:solidFill>
                <a:schemeClr val="bg1"/>
              </a:solidFill>
            </a:endParaRPr>
          </a:p>
        </p:txBody>
      </p:sp>
    </p:spTree>
    <p:extLst>
      <p:ext uri="{BB962C8B-B14F-4D97-AF65-F5344CB8AC3E}">
        <p14:creationId xmlns:p14="http://schemas.microsoft.com/office/powerpoint/2010/main" val="1620364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87" y="389643"/>
            <a:ext cx="11917018" cy="6224168"/>
          </a:xfrm>
          <a:prstGeom prst="rect">
            <a:avLst/>
          </a:prstGeom>
        </p:spPr>
      </p:pic>
      <p:sp>
        <p:nvSpPr>
          <p:cNvPr id="3" name="TextBox 2"/>
          <p:cNvSpPr txBox="1"/>
          <p:nvPr/>
        </p:nvSpPr>
        <p:spPr>
          <a:xfrm>
            <a:off x="6360404" y="3535"/>
            <a:ext cx="5831596" cy="369332"/>
          </a:xfrm>
          <a:prstGeom prst="rect">
            <a:avLst/>
          </a:prstGeom>
          <a:noFill/>
        </p:spPr>
        <p:txBody>
          <a:bodyPr wrap="none" rtlCol="0">
            <a:spAutoFit/>
          </a:bodyPr>
          <a:lstStyle/>
          <a:p>
            <a:r>
              <a:rPr lang="en-US" i="1" dirty="0"/>
              <a:t>Decision Tree </a:t>
            </a:r>
            <a:r>
              <a:rPr lang="mr-IN" i="1" dirty="0"/>
              <a:t>–</a:t>
            </a:r>
            <a:r>
              <a:rPr lang="en-US" i="1" dirty="0"/>
              <a:t> Showing Predictive model for SalePrice (2/3)</a:t>
            </a:r>
          </a:p>
        </p:txBody>
      </p:sp>
    </p:spTree>
    <p:extLst>
      <p:ext uri="{BB962C8B-B14F-4D97-AF65-F5344CB8AC3E}">
        <p14:creationId xmlns:p14="http://schemas.microsoft.com/office/powerpoint/2010/main" val="852512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08" y="466235"/>
            <a:ext cx="11907079" cy="6016000"/>
          </a:xfrm>
          <a:prstGeom prst="rect">
            <a:avLst/>
          </a:prstGeom>
        </p:spPr>
      </p:pic>
      <p:sp>
        <p:nvSpPr>
          <p:cNvPr id="3" name="TextBox 2"/>
          <p:cNvSpPr txBox="1"/>
          <p:nvPr/>
        </p:nvSpPr>
        <p:spPr>
          <a:xfrm>
            <a:off x="6360404" y="3535"/>
            <a:ext cx="5831596" cy="369332"/>
          </a:xfrm>
          <a:prstGeom prst="rect">
            <a:avLst/>
          </a:prstGeom>
          <a:noFill/>
        </p:spPr>
        <p:txBody>
          <a:bodyPr wrap="none" rtlCol="0">
            <a:spAutoFit/>
          </a:bodyPr>
          <a:lstStyle/>
          <a:p>
            <a:r>
              <a:rPr lang="en-US" i="1" dirty="0"/>
              <a:t>Decision Tree </a:t>
            </a:r>
            <a:r>
              <a:rPr lang="mr-IN" i="1" dirty="0"/>
              <a:t>–</a:t>
            </a:r>
            <a:r>
              <a:rPr lang="en-US" i="1" dirty="0"/>
              <a:t> Showing Predictive model for SalePrice (3/3)</a:t>
            </a:r>
          </a:p>
        </p:txBody>
      </p:sp>
    </p:spTree>
    <p:extLst>
      <p:ext uri="{BB962C8B-B14F-4D97-AF65-F5344CB8AC3E}">
        <p14:creationId xmlns:p14="http://schemas.microsoft.com/office/powerpoint/2010/main" val="162257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5049"/>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Strategy Overview</a:t>
            </a:r>
          </a:p>
        </p:txBody>
      </p:sp>
      <p:sp>
        <p:nvSpPr>
          <p:cNvPr id="3" name="Content Placeholder 2"/>
          <p:cNvSpPr>
            <a:spLocks noGrp="1"/>
          </p:cNvSpPr>
          <p:nvPr>
            <p:ph idx="1"/>
          </p:nvPr>
        </p:nvSpPr>
        <p:spPr>
          <a:xfrm>
            <a:off x="838200" y="1258957"/>
            <a:ext cx="10515600" cy="4918006"/>
          </a:xfrm>
        </p:spPr>
        <p:txBody>
          <a:bodyPr/>
          <a:lstStyle/>
          <a:p>
            <a:r>
              <a:rPr lang="en-US" sz="2400" dirty="0">
                <a:latin typeface="Tahoma" panose="020B0604030504040204" pitchFamily="34" charset="0"/>
                <a:ea typeface="Tahoma" panose="020B0604030504040204" pitchFamily="34" charset="0"/>
                <a:cs typeface="Tahoma" panose="020B0604030504040204" pitchFamily="34" charset="0"/>
              </a:rPr>
              <a:t>Divide the training data set into subset of train and test</a:t>
            </a:r>
          </a:p>
          <a:p>
            <a:r>
              <a:rPr lang="en-US" sz="2400" dirty="0">
                <a:latin typeface="Tahoma" panose="020B0604030504040204" pitchFamily="34" charset="0"/>
                <a:ea typeface="Tahoma" panose="020B0604030504040204" pitchFamily="34" charset="0"/>
                <a:cs typeface="Tahoma" panose="020B0604030504040204" pitchFamily="34" charset="0"/>
              </a:rPr>
              <a:t> (70 percent train and 30 percent test)</a:t>
            </a:r>
          </a:p>
          <a:p>
            <a:r>
              <a:rPr lang="en-US" sz="2400" dirty="0">
                <a:latin typeface="Tahoma" panose="020B0604030504040204" pitchFamily="34" charset="0"/>
                <a:ea typeface="Tahoma" panose="020B0604030504040204" pitchFamily="34" charset="0"/>
                <a:cs typeface="Tahoma" panose="020B0604030504040204" pitchFamily="34" charset="0"/>
              </a:rPr>
              <a:t>Try KNN, Decision tree and random forest , to predict the SalePrice, using train dataset as reference.</a:t>
            </a:r>
          </a:p>
          <a:p>
            <a:r>
              <a:rPr lang="en-US" sz="2400" dirty="0">
                <a:latin typeface="Tahoma" panose="020B0604030504040204" pitchFamily="34" charset="0"/>
                <a:ea typeface="Tahoma" panose="020B0604030504040204" pitchFamily="34" charset="0"/>
                <a:cs typeface="Tahoma" panose="020B0604030504040204" pitchFamily="34" charset="0"/>
              </a:rPr>
              <a:t>Once the SalePrice values are predicted , compare it with the values, present in the test set</a:t>
            </a:r>
          </a:p>
          <a:p>
            <a:r>
              <a:rPr lang="en-US" sz="2400" dirty="0">
                <a:latin typeface="Tahoma" panose="020B0604030504040204" pitchFamily="34" charset="0"/>
                <a:ea typeface="Tahoma" panose="020B0604030504040204" pitchFamily="34" charset="0"/>
                <a:cs typeface="Tahoma" panose="020B0604030504040204" pitchFamily="34" charset="0"/>
              </a:rPr>
              <a:t>Find the accuracy.</a:t>
            </a:r>
          </a:p>
          <a:p>
            <a:r>
              <a:rPr lang="en-US" sz="2400" dirty="0">
                <a:latin typeface="Tahoma" panose="020B0604030504040204" pitchFamily="34" charset="0"/>
                <a:ea typeface="Tahoma" panose="020B0604030504040204" pitchFamily="34" charset="0"/>
                <a:cs typeface="Tahoma" panose="020B0604030504040204" pitchFamily="34" charset="0"/>
              </a:rPr>
              <a:t>Used R- squared as an estimate of accuracy</a:t>
            </a:r>
          </a:p>
          <a:p>
            <a:r>
              <a:rPr lang="en-US" sz="2400" dirty="0">
                <a:latin typeface="Tahoma" panose="020B0604030504040204" pitchFamily="34" charset="0"/>
                <a:ea typeface="Tahoma" panose="020B0604030504040204" pitchFamily="34" charset="0"/>
                <a:cs typeface="Tahoma" panose="020B0604030504040204" pitchFamily="34" charset="0"/>
              </a:rPr>
              <a:t>Depending on accuracy, use the method with highest adjusted R square value, to predict the final SalePrice on testing data set.</a:t>
            </a:r>
          </a:p>
          <a:p>
            <a:endParaRPr lang="en-US" dirty="0"/>
          </a:p>
        </p:txBody>
      </p:sp>
    </p:spTree>
    <p:extLst>
      <p:ext uri="{BB962C8B-B14F-4D97-AF65-F5344CB8AC3E}">
        <p14:creationId xmlns:p14="http://schemas.microsoft.com/office/powerpoint/2010/main" val="1121113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260490" y="1561868"/>
            <a:ext cx="9890123" cy="4886640"/>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7108462" y="325371"/>
            <a:ext cx="4558023" cy="3483306"/>
          </a:xfrm>
          <a:prstGeom prst="rect">
            <a:avLst/>
          </a:prstGeom>
          <a:solidFill>
            <a:schemeClr val="bg1">
              <a:lumMod val="9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249" y="380798"/>
            <a:ext cx="10515600" cy="1325563"/>
          </a:xfrm>
        </p:spPr>
        <p:txBody>
          <a:bodyPr/>
          <a:lstStyle/>
          <a:p>
            <a:r>
              <a:rPr lang="en-US" dirty="0">
                <a:solidFill>
                  <a:srgbClr val="7030A0"/>
                </a:solidFill>
              </a:rPr>
              <a:t>Strategy Diagram</a:t>
            </a:r>
          </a:p>
        </p:txBody>
      </p:sp>
      <p:sp>
        <p:nvSpPr>
          <p:cNvPr id="4" name="Rounded Rectangle 3"/>
          <p:cNvSpPr/>
          <p:nvPr/>
        </p:nvSpPr>
        <p:spPr>
          <a:xfrm>
            <a:off x="1609707" y="1715987"/>
            <a:ext cx="1068128" cy="63861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err="1"/>
              <a:t>train.csv</a:t>
            </a:r>
            <a:endParaRPr lang="en-US" sz="1100" dirty="0"/>
          </a:p>
        </p:txBody>
      </p:sp>
      <p:sp>
        <p:nvSpPr>
          <p:cNvPr id="5" name="Rounded Rectangle 4"/>
          <p:cNvSpPr/>
          <p:nvPr/>
        </p:nvSpPr>
        <p:spPr>
          <a:xfrm>
            <a:off x="1141674" y="3035698"/>
            <a:ext cx="954157" cy="62829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t>train1.csv</a:t>
            </a:r>
          </a:p>
        </p:txBody>
      </p:sp>
      <p:sp>
        <p:nvSpPr>
          <p:cNvPr id="6" name="Rounded Rectangle 5"/>
          <p:cNvSpPr/>
          <p:nvPr/>
        </p:nvSpPr>
        <p:spPr>
          <a:xfrm>
            <a:off x="2262359" y="3035698"/>
            <a:ext cx="951503" cy="62829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t>test1.1.csv</a:t>
            </a:r>
          </a:p>
        </p:txBody>
      </p:sp>
      <p:cxnSp>
        <p:nvCxnSpPr>
          <p:cNvPr id="8" name="Straight Arrow Connector 7"/>
          <p:cNvCxnSpPr>
            <a:stCxn id="4" idx="2"/>
          </p:cNvCxnSpPr>
          <p:nvPr/>
        </p:nvCxnSpPr>
        <p:spPr>
          <a:xfrm flipH="1">
            <a:off x="1910596" y="2354597"/>
            <a:ext cx="233175" cy="681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2"/>
          </p:cNvCxnSpPr>
          <p:nvPr/>
        </p:nvCxnSpPr>
        <p:spPr>
          <a:xfrm>
            <a:off x="2143771" y="2354597"/>
            <a:ext cx="300889" cy="681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75577" y="2757321"/>
            <a:ext cx="429926" cy="261610"/>
          </a:xfrm>
          <a:prstGeom prst="rect">
            <a:avLst/>
          </a:prstGeom>
          <a:noFill/>
        </p:spPr>
        <p:txBody>
          <a:bodyPr wrap="none" rtlCol="0">
            <a:spAutoFit/>
          </a:bodyPr>
          <a:lstStyle/>
          <a:p>
            <a:r>
              <a:rPr lang="en-US" sz="1100" dirty="0"/>
              <a:t>30%</a:t>
            </a:r>
          </a:p>
        </p:txBody>
      </p:sp>
      <p:sp>
        <p:nvSpPr>
          <p:cNvPr id="15" name="TextBox 14"/>
          <p:cNvSpPr txBox="1"/>
          <p:nvPr/>
        </p:nvSpPr>
        <p:spPr>
          <a:xfrm>
            <a:off x="1480670" y="2749595"/>
            <a:ext cx="429926" cy="261610"/>
          </a:xfrm>
          <a:prstGeom prst="rect">
            <a:avLst/>
          </a:prstGeom>
          <a:noFill/>
        </p:spPr>
        <p:txBody>
          <a:bodyPr wrap="none" rtlCol="0">
            <a:spAutoFit/>
          </a:bodyPr>
          <a:lstStyle/>
          <a:p>
            <a:r>
              <a:rPr lang="en-US" sz="1100" dirty="0"/>
              <a:t>70%</a:t>
            </a:r>
          </a:p>
        </p:txBody>
      </p:sp>
      <p:sp>
        <p:nvSpPr>
          <p:cNvPr id="24" name="Rounded Rectangle 23"/>
          <p:cNvSpPr/>
          <p:nvPr/>
        </p:nvSpPr>
        <p:spPr>
          <a:xfrm>
            <a:off x="3393671" y="4453766"/>
            <a:ext cx="1144092" cy="424359"/>
          </a:xfrm>
          <a:prstGeom prst="roundRect">
            <a:avLst/>
          </a:prstGeom>
          <a:solidFill>
            <a:srgbClr val="FFFF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solidFill>
                  <a:schemeClr val="tx1"/>
                </a:solidFill>
              </a:rPr>
              <a:t>KNN Model</a:t>
            </a:r>
          </a:p>
        </p:txBody>
      </p:sp>
      <p:sp>
        <p:nvSpPr>
          <p:cNvPr id="25" name="Oval 24"/>
          <p:cNvSpPr/>
          <p:nvPr/>
        </p:nvSpPr>
        <p:spPr>
          <a:xfrm>
            <a:off x="979335" y="4774613"/>
            <a:ext cx="1278836" cy="9144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ORIG SalePrice</a:t>
            </a:r>
          </a:p>
          <a:p>
            <a:pPr algn="ctr"/>
            <a:r>
              <a:rPr lang="en-US" sz="1100" dirty="0">
                <a:solidFill>
                  <a:schemeClr val="tx1"/>
                </a:solidFill>
              </a:rPr>
              <a:t>73%</a:t>
            </a:r>
          </a:p>
        </p:txBody>
      </p:sp>
      <p:cxnSp>
        <p:nvCxnSpPr>
          <p:cNvPr id="26" name="Straight Arrow Connector 25"/>
          <p:cNvCxnSpPr>
            <a:stCxn id="5" idx="2"/>
            <a:endCxn id="25" idx="0"/>
          </p:cNvCxnSpPr>
          <p:nvPr/>
        </p:nvCxnSpPr>
        <p:spPr>
          <a:xfrm>
            <a:off x="1618753" y="3663995"/>
            <a:ext cx="0" cy="1110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3393671" y="5019634"/>
            <a:ext cx="1144092" cy="424359"/>
          </a:xfrm>
          <a:prstGeom prst="roundRect">
            <a:avLst/>
          </a:prstGeom>
          <a:solidFill>
            <a:srgbClr val="FFFF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solidFill>
                  <a:schemeClr val="tx1"/>
                </a:solidFill>
              </a:rPr>
              <a:t>Decision Tree Model</a:t>
            </a:r>
          </a:p>
        </p:txBody>
      </p:sp>
      <p:sp>
        <p:nvSpPr>
          <p:cNvPr id="30" name="Rounded Rectangle 29"/>
          <p:cNvSpPr/>
          <p:nvPr/>
        </p:nvSpPr>
        <p:spPr>
          <a:xfrm>
            <a:off x="3393671" y="5585502"/>
            <a:ext cx="1144092" cy="424359"/>
          </a:xfrm>
          <a:prstGeom prst="roundRect">
            <a:avLst/>
          </a:prstGeom>
          <a:solidFill>
            <a:srgbClr val="FFFF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solidFill>
                  <a:schemeClr val="tx1"/>
                </a:solidFill>
              </a:rPr>
              <a:t>Random Forest Model</a:t>
            </a:r>
          </a:p>
        </p:txBody>
      </p:sp>
      <p:cxnSp>
        <p:nvCxnSpPr>
          <p:cNvPr id="37" name="Elbow Connector 36"/>
          <p:cNvCxnSpPr>
            <a:stCxn id="25" idx="6"/>
            <a:endCxn id="24" idx="1"/>
          </p:cNvCxnSpPr>
          <p:nvPr/>
        </p:nvCxnSpPr>
        <p:spPr>
          <a:xfrm flipV="1">
            <a:off x="2258171" y="4665946"/>
            <a:ext cx="1135500" cy="5658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5" idx="6"/>
            <a:endCxn id="30" idx="1"/>
          </p:cNvCxnSpPr>
          <p:nvPr/>
        </p:nvCxnSpPr>
        <p:spPr>
          <a:xfrm>
            <a:off x="2258171" y="5231813"/>
            <a:ext cx="1135500" cy="5658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5" idx="6"/>
            <a:endCxn id="29" idx="1"/>
          </p:cNvCxnSpPr>
          <p:nvPr/>
        </p:nvCxnSpPr>
        <p:spPr>
          <a:xfrm>
            <a:off x="2258171" y="5231813"/>
            <a:ext cx="113550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341493" y="4941367"/>
            <a:ext cx="484428" cy="261610"/>
          </a:xfrm>
          <a:prstGeom prst="rect">
            <a:avLst/>
          </a:prstGeom>
          <a:noFill/>
        </p:spPr>
        <p:txBody>
          <a:bodyPr wrap="none" rtlCol="0">
            <a:spAutoFit/>
          </a:bodyPr>
          <a:lstStyle/>
          <a:p>
            <a:r>
              <a:rPr lang="en-US" sz="1100"/>
              <a:t>input</a:t>
            </a:r>
            <a:endParaRPr lang="en-US" sz="1100" dirty="0"/>
          </a:p>
        </p:txBody>
      </p:sp>
      <p:sp>
        <p:nvSpPr>
          <p:cNvPr id="46" name="Oval 45"/>
          <p:cNvSpPr/>
          <p:nvPr/>
        </p:nvSpPr>
        <p:spPr>
          <a:xfrm>
            <a:off x="4989443" y="5019634"/>
            <a:ext cx="1188720" cy="42436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SalePrice</a:t>
            </a:r>
          </a:p>
          <a:p>
            <a:pPr algn="ctr"/>
            <a:r>
              <a:rPr lang="en-US" sz="1100" dirty="0">
                <a:solidFill>
                  <a:schemeClr val="tx1"/>
                </a:solidFill>
              </a:rPr>
              <a:t>75%</a:t>
            </a:r>
          </a:p>
        </p:txBody>
      </p:sp>
      <p:sp>
        <p:nvSpPr>
          <p:cNvPr id="47" name="Oval 46"/>
          <p:cNvSpPr/>
          <p:nvPr/>
        </p:nvSpPr>
        <p:spPr>
          <a:xfrm>
            <a:off x="4989443" y="4453765"/>
            <a:ext cx="1188720" cy="42436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SalePrice</a:t>
            </a:r>
          </a:p>
          <a:p>
            <a:pPr algn="ctr"/>
            <a:r>
              <a:rPr lang="en-US" sz="1100" dirty="0">
                <a:solidFill>
                  <a:schemeClr val="tx1"/>
                </a:solidFill>
              </a:rPr>
              <a:t>86.68%</a:t>
            </a:r>
          </a:p>
        </p:txBody>
      </p:sp>
      <p:sp>
        <p:nvSpPr>
          <p:cNvPr id="48" name="Oval 47"/>
          <p:cNvSpPr/>
          <p:nvPr/>
        </p:nvSpPr>
        <p:spPr>
          <a:xfrm>
            <a:off x="4989443" y="5585502"/>
            <a:ext cx="1188720" cy="42436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SalePrice</a:t>
            </a:r>
          </a:p>
          <a:p>
            <a:pPr algn="ctr"/>
            <a:r>
              <a:rPr lang="en-US" sz="1100" dirty="0">
                <a:solidFill>
                  <a:schemeClr val="tx1"/>
                </a:solidFill>
              </a:rPr>
              <a:t>65%</a:t>
            </a:r>
          </a:p>
        </p:txBody>
      </p:sp>
      <p:cxnSp>
        <p:nvCxnSpPr>
          <p:cNvPr id="58" name="Straight Connector 57"/>
          <p:cNvCxnSpPr/>
          <p:nvPr/>
        </p:nvCxnSpPr>
        <p:spPr>
          <a:xfrm>
            <a:off x="4666468" y="4634519"/>
            <a:ext cx="190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666469" y="4718338"/>
            <a:ext cx="190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666467" y="5191867"/>
            <a:ext cx="190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666468" y="5275686"/>
            <a:ext cx="190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666466" y="5740508"/>
            <a:ext cx="1908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666467" y="5824327"/>
            <a:ext cx="190831"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8023487" y="765541"/>
            <a:ext cx="1068128" cy="63861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err="1"/>
              <a:t>test.csv</a:t>
            </a:r>
            <a:endParaRPr lang="en-US" sz="1100" dirty="0"/>
          </a:p>
        </p:txBody>
      </p:sp>
      <p:sp>
        <p:nvSpPr>
          <p:cNvPr id="66" name="Rounded Rectangle 65"/>
          <p:cNvSpPr/>
          <p:nvPr/>
        </p:nvSpPr>
        <p:spPr>
          <a:xfrm>
            <a:off x="10243129" y="2237756"/>
            <a:ext cx="951503" cy="62829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err="1"/>
              <a:t>test.csv</a:t>
            </a:r>
            <a:endParaRPr lang="en-US" sz="1100" dirty="0"/>
          </a:p>
        </p:txBody>
      </p:sp>
      <p:cxnSp>
        <p:nvCxnSpPr>
          <p:cNvPr id="68" name="Straight Arrow Connector 67"/>
          <p:cNvCxnSpPr>
            <a:stCxn id="64" idx="2"/>
            <a:endCxn id="94" idx="0"/>
          </p:cNvCxnSpPr>
          <p:nvPr/>
        </p:nvCxnSpPr>
        <p:spPr>
          <a:xfrm>
            <a:off x="8557551" y="1404151"/>
            <a:ext cx="0" cy="935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557551" y="1589123"/>
            <a:ext cx="1762469" cy="430887"/>
          </a:xfrm>
          <a:prstGeom prst="rect">
            <a:avLst/>
          </a:prstGeom>
          <a:noFill/>
        </p:spPr>
        <p:txBody>
          <a:bodyPr wrap="square" rtlCol="0">
            <a:spAutoFit/>
          </a:bodyPr>
          <a:lstStyle/>
          <a:p>
            <a:r>
              <a:rPr lang="en-US" sz="1100" dirty="0"/>
              <a:t>Test Housing data is inputted into </a:t>
            </a:r>
            <a:r>
              <a:rPr lang="en-US" sz="1100"/>
              <a:t>KNN model</a:t>
            </a:r>
            <a:endParaRPr lang="en-US" sz="1100" dirty="0"/>
          </a:p>
        </p:txBody>
      </p:sp>
      <p:sp>
        <p:nvSpPr>
          <p:cNvPr id="85" name="Rounded Rectangle 84"/>
          <p:cNvSpPr/>
          <p:nvPr/>
        </p:nvSpPr>
        <p:spPr>
          <a:xfrm>
            <a:off x="6925795" y="4917664"/>
            <a:ext cx="951503" cy="62829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a:t>test1.1.csv</a:t>
            </a:r>
            <a:endParaRPr lang="en-US" sz="1100" dirty="0"/>
          </a:p>
        </p:txBody>
      </p:sp>
      <p:cxnSp>
        <p:nvCxnSpPr>
          <p:cNvPr id="87" name="Elbow Connector 86"/>
          <p:cNvCxnSpPr>
            <a:stCxn id="47" idx="6"/>
            <a:endCxn id="85" idx="1"/>
          </p:cNvCxnSpPr>
          <p:nvPr/>
        </p:nvCxnSpPr>
        <p:spPr>
          <a:xfrm>
            <a:off x="6178163" y="4665945"/>
            <a:ext cx="747632" cy="5658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48" idx="6"/>
            <a:endCxn id="85" idx="1"/>
          </p:cNvCxnSpPr>
          <p:nvPr/>
        </p:nvCxnSpPr>
        <p:spPr>
          <a:xfrm flipV="1">
            <a:off x="6178163" y="5231813"/>
            <a:ext cx="747632" cy="5658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46" idx="6"/>
            <a:endCxn id="85" idx="1"/>
          </p:cNvCxnSpPr>
          <p:nvPr/>
        </p:nvCxnSpPr>
        <p:spPr>
          <a:xfrm flipV="1">
            <a:off x="6178163" y="5231813"/>
            <a:ext cx="747632"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ounded Rectangle 93"/>
          <p:cNvSpPr/>
          <p:nvPr/>
        </p:nvSpPr>
        <p:spPr>
          <a:xfrm>
            <a:off x="7985505" y="2339726"/>
            <a:ext cx="1144092" cy="424359"/>
          </a:xfrm>
          <a:prstGeom prst="roundRect">
            <a:avLst/>
          </a:prstGeom>
          <a:solidFill>
            <a:srgbClr val="FFFF0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100" dirty="0">
                <a:solidFill>
                  <a:schemeClr val="tx1"/>
                </a:solidFill>
              </a:rPr>
              <a:t>KNN Model</a:t>
            </a:r>
          </a:p>
        </p:txBody>
      </p:sp>
      <p:sp>
        <p:nvSpPr>
          <p:cNvPr id="96" name="TextBox 95"/>
          <p:cNvSpPr txBox="1"/>
          <p:nvPr/>
        </p:nvSpPr>
        <p:spPr>
          <a:xfrm>
            <a:off x="1084914" y="1765969"/>
            <a:ext cx="359394" cy="369332"/>
          </a:xfrm>
          <a:prstGeom prst="rect">
            <a:avLst/>
          </a:prstGeom>
          <a:noFill/>
          <a:ln>
            <a:solidFill>
              <a:schemeClr val="accent1">
                <a:lumMod val="50000"/>
              </a:schemeClr>
            </a:solidFill>
          </a:ln>
        </p:spPr>
        <p:txBody>
          <a:bodyPr wrap="none" rtlCol="0">
            <a:spAutoFit/>
          </a:bodyPr>
          <a:lstStyle/>
          <a:p>
            <a:pPr algn="ctr"/>
            <a:r>
              <a:rPr lang="en-US"/>
              <a:t>1.</a:t>
            </a:r>
          </a:p>
        </p:txBody>
      </p:sp>
      <p:sp>
        <p:nvSpPr>
          <p:cNvPr id="97" name="TextBox 96"/>
          <p:cNvSpPr txBox="1"/>
          <p:nvPr/>
        </p:nvSpPr>
        <p:spPr>
          <a:xfrm>
            <a:off x="7491452" y="900180"/>
            <a:ext cx="359394" cy="369332"/>
          </a:xfrm>
          <a:prstGeom prst="rect">
            <a:avLst/>
          </a:prstGeom>
          <a:noFill/>
          <a:ln>
            <a:solidFill>
              <a:schemeClr val="accent1">
                <a:lumMod val="50000"/>
              </a:schemeClr>
            </a:solidFill>
          </a:ln>
        </p:spPr>
        <p:txBody>
          <a:bodyPr wrap="none" rtlCol="0">
            <a:spAutoFit/>
          </a:bodyPr>
          <a:lstStyle/>
          <a:p>
            <a:pPr algn="ctr"/>
            <a:r>
              <a:rPr lang="en-US" dirty="0"/>
              <a:t>2.</a:t>
            </a:r>
          </a:p>
        </p:txBody>
      </p:sp>
      <p:cxnSp>
        <p:nvCxnSpPr>
          <p:cNvPr id="98" name="Straight Arrow Connector 97"/>
          <p:cNvCxnSpPr>
            <a:stCxn id="94" idx="3"/>
            <a:endCxn id="66" idx="1"/>
          </p:cNvCxnSpPr>
          <p:nvPr/>
        </p:nvCxnSpPr>
        <p:spPr>
          <a:xfrm flipV="1">
            <a:off x="9129597" y="2551905"/>
            <a:ext cx="11135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8993317" y="2897410"/>
            <a:ext cx="1488896" cy="600164"/>
          </a:xfrm>
          <a:prstGeom prst="rect">
            <a:avLst/>
          </a:prstGeom>
          <a:noFill/>
        </p:spPr>
        <p:txBody>
          <a:bodyPr wrap="square" rtlCol="0">
            <a:spAutoFit/>
          </a:bodyPr>
          <a:lstStyle/>
          <a:p>
            <a:r>
              <a:rPr lang="en-US" sz="1100" dirty="0"/>
              <a:t>KNN model’s output</a:t>
            </a:r>
          </a:p>
          <a:p>
            <a:r>
              <a:rPr lang="en-US" sz="1100" dirty="0"/>
              <a:t>to predict SalePrice values</a:t>
            </a:r>
          </a:p>
        </p:txBody>
      </p:sp>
      <p:sp>
        <p:nvSpPr>
          <p:cNvPr id="102" name="TextBox 101"/>
          <p:cNvSpPr txBox="1"/>
          <p:nvPr/>
        </p:nvSpPr>
        <p:spPr>
          <a:xfrm>
            <a:off x="7956340" y="4847091"/>
            <a:ext cx="2194274" cy="769441"/>
          </a:xfrm>
          <a:prstGeom prst="rect">
            <a:avLst/>
          </a:prstGeom>
          <a:noFill/>
        </p:spPr>
        <p:txBody>
          <a:bodyPr wrap="square" rtlCol="0">
            <a:spAutoFit/>
          </a:bodyPr>
          <a:lstStyle/>
          <a:p>
            <a:r>
              <a:rPr lang="en-US" sz="1100" dirty="0"/>
              <a:t>.csv file to shows comparison of the accuracy of KNN, Decision Tree, and Random </a:t>
            </a:r>
            <a:r>
              <a:rPr lang="en-US" sz="1100"/>
              <a:t>Forest Predictive Models</a:t>
            </a:r>
            <a:endParaRPr lang="en-US" sz="1100" dirty="0"/>
          </a:p>
        </p:txBody>
      </p:sp>
      <p:sp>
        <p:nvSpPr>
          <p:cNvPr id="103" name="TextBox 102"/>
          <p:cNvSpPr txBox="1"/>
          <p:nvPr/>
        </p:nvSpPr>
        <p:spPr>
          <a:xfrm>
            <a:off x="3159326" y="4145655"/>
            <a:ext cx="1583900" cy="261610"/>
          </a:xfrm>
          <a:prstGeom prst="rect">
            <a:avLst/>
          </a:prstGeom>
          <a:noFill/>
        </p:spPr>
        <p:txBody>
          <a:bodyPr wrap="square" rtlCol="0">
            <a:spAutoFit/>
          </a:bodyPr>
          <a:lstStyle/>
          <a:p>
            <a:pPr algn="ctr"/>
            <a:r>
              <a:rPr lang="en-US" sz="1100" dirty="0"/>
              <a:t>Predictive Models Used</a:t>
            </a:r>
          </a:p>
        </p:txBody>
      </p:sp>
      <p:sp>
        <p:nvSpPr>
          <p:cNvPr id="104" name="TextBox 103"/>
          <p:cNvSpPr txBox="1"/>
          <p:nvPr/>
        </p:nvSpPr>
        <p:spPr>
          <a:xfrm>
            <a:off x="4869149" y="4139618"/>
            <a:ext cx="1429308" cy="261610"/>
          </a:xfrm>
          <a:prstGeom prst="rect">
            <a:avLst/>
          </a:prstGeom>
          <a:noFill/>
        </p:spPr>
        <p:txBody>
          <a:bodyPr wrap="square" rtlCol="0">
            <a:spAutoFit/>
          </a:bodyPr>
          <a:lstStyle/>
          <a:p>
            <a:pPr algn="ctr"/>
            <a:r>
              <a:rPr lang="en-US" sz="1100"/>
              <a:t>Accuracy of Models</a:t>
            </a:r>
            <a:endParaRPr lang="en-US" sz="1100" dirty="0"/>
          </a:p>
        </p:txBody>
      </p:sp>
    </p:spTree>
    <p:extLst>
      <p:ext uri="{BB962C8B-B14F-4D97-AF65-F5344CB8AC3E}">
        <p14:creationId xmlns:p14="http://schemas.microsoft.com/office/powerpoint/2010/main" val="805802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2494722" y="991870"/>
            <a:ext cx="8169965" cy="766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41CCE26-5F99-4ECF-BE90-5347264646D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chemeClr val="bg1"/>
                </a:solidFill>
              </a:rPr>
              <a:t>Regression Analysis</a:t>
            </a:r>
          </a:p>
        </p:txBody>
      </p:sp>
      <p:sp>
        <p:nvSpPr>
          <p:cNvPr id="3" name="Rectangle 2"/>
          <p:cNvSpPr/>
          <p:nvPr/>
        </p:nvSpPr>
        <p:spPr>
          <a:xfrm>
            <a:off x="2494722" y="119270"/>
            <a:ext cx="8169965" cy="4391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97566" y="3439718"/>
            <a:ext cx="10267121" cy="923330"/>
          </a:xfrm>
          <a:prstGeom prst="rect">
            <a:avLst/>
          </a:prstGeom>
        </p:spPr>
        <p:txBody>
          <a:bodyPr wrap="square">
            <a:spAutoFit/>
          </a:bodyPr>
          <a:lstStyle/>
          <a:p>
            <a:pPr marL="285750" indent="-285750">
              <a:buFont typeface="Arial" charset="0"/>
              <a:buChar char="•"/>
            </a:pPr>
            <a:r>
              <a:rPr lang="en-US" dirty="0"/>
              <a:t>Relationship between data points Predictor variables vs response</a:t>
            </a:r>
          </a:p>
          <a:p>
            <a:pPr marL="285750" indent="-285750">
              <a:buFont typeface="Arial" charset="0"/>
              <a:buChar char="•"/>
            </a:pPr>
            <a:r>
              <a:rPr lang="en-US" dirty="0"/>
              <a:t>Finding the variables that are correlated to the sale price</a:t>
            </a:r>
          </a:p>
          <a:p>
            <a:pPr marL="285750" indent="-285750">
              <a:buFont typeface="Arial" charset="0"/>
              <a:buChar char="•"/>
            </a:pPr>
            <a:r>
              <a:rPr lang="en-US" dirty="0"/>
              <a:t>The correlation coefficient between sale price and predictors is 0.83 , which shows a strong relationship</a:t>
            </a:r>
          </a:p>
        </p:txBody>
      </p:sp>
      <p:pic>
        <p:nvPicPr>
          <p:cNvPr id="13" name="Picture 12">
            <a:extLst>
              <a:ext uri="{FF2B5EF4-FFF2-40B4-BE49-F238E27FC236}">
                <a16:creationId xmlns:a16="http://schemas.microsoft.com/office/drawing/2014/main" id="{173E3910-F478-42F2-834B-8421F48907CC}"/>
              </a:ext>
            </a:extLst>
          </p:cNvPr>
          <p:cNvPicPr>
            <a:picLocks noChangeAspect="1"/>
          </p:cNvPicPr>
          <p:nvPr/>
        </p:nvPicPr>
        <p:blipFill>
          <a:blip r:embed="rId2"/>
          <a:stretch>
            <a:fillRect/>
          </a:stretch>
        </p:blipFill>
        <p:spPr>
          <a:xfrm>
            <a:off x="129210" y="889760"/>
            <a:ext cx="6172199" cy="1545691"/>
          </a:xfrm>
          <a:prstGeom prst="rect">
            <a:avLst/>
          </a:prstGeom>
        </p:spPr>
      </p:pic>
      <p:pic>
        <p:nvPicPr>
          <p:cNvPr id="15" name="Content Placeholder 3">
            <a:extLst>
              <a:ext uri="{FF2B5EF4-FFF2-40B4-BE49-F238E27FC236}">
                <a16:creationId xmlns:a16="http://schemas.microsoft.com/office/drawing/2014/main" id="{F20DD8D0-B6E2-4C01-9D9E-285A3172C09B}"/>
              </a:ext>
            </a:extLst>
          </p:cNvPr>
          <p:cNvPicPr>
            <a:picLocks noGrp="1" noChangeAspect="1"/>
          </p:cNvPicPr>
          <p:nvPr>
            <p:ph idx="1"/>
          </p:nvPr>
        </p:nvPicPr>
        <p:blipFill rotWithShape="1">
          <a:blip r:embed="rId3"/>
          <a:srcRect l="3838" t="31981" r="40579" b="56581"/>
          <a:stretch/>
        </p:blipFill>
        <p:spPr>
          <a:xfrm>
            <a:off x="6528544" y="183967"/>
            <a:ext cx="5381917" cy="636322"/>
          </a:xfrm>
          <a:prstGeom prst="rect">
            <a:avLst/>
          </a:prstGeom>
        </p:spPr>
      </p:pic>
      <p:pic>
        <p:nvPicPr>
          <p:cNvPr id="16" name="Picture 15">
            <a:extLst>
              <a:ext uri="{FF2B5EF4-FFF2-40B4-BE49-F238E27FC236}">
                <a16:creationId xmlns:a16="http://schemas.microsoft.com/office/drawing/2014/main" id="{C3F40956-615C-470A-B260-6557A120FE1F}"/>
              </a:ext>
            </a:extLst>
          </p:cNvPr>
          <p:cNvPicPr>
            <a:picLocks noChangeAspect="1"/>
          </p:cNvPicPr>
          <p:nvPr/>
        </p:nvPicPr>
        <p:blipFill rotWithShape="1">
          <a:blip r:embed="rId4"/>
          <a:srcRect l="1094" t="52346" r="45938" b="5436"/>
          <a:stretch/>
        </p:blipFill>
        <p:spPr>
          <a:xfrm>
            <a:off x="6528543" y="884986"/>
            <a:ext cx="5381917" cy="2284235"/>
          </a:xfrm>
          <a:prstGeom prst="rect">
            <a:avLst/>
          </a:prstGeom>
        </p:spPr>
      </p:pic>
    </p:spTree>
    <p:extLst>
      <p:ext uri="{BB962C8B-B14F-4D97-AF65-F5344CB8AC3E}">
        <p14:creationId xmlns:p14="http://schemas.microsoft.com/office/powerpoint/2010/main" val="472429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2494722" y="991870"/>
            <a:ext cx="8169965" cy="766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41CCE26-5F99-4ECF-BE90-5347264646D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chemeClr val="bg1"/>
                </a:solidFill>
              </a:rPr>
              <a:t>Linear Regression</a:t>
            </a:r>
          </a:p>
        </p:txBody>
      </p:sp>
      <p:sp>
        <p:nvSpPr>
          <p:cNvPr id="3" name="Rectangle 2"/>
          <p:cNvSpPr/>
          <p:nvPr/>
        </p:nvSpPr>
        <p:spPr>
          <a:xfrm>
            <a:off x="2494722" y="119270"/>
            <a:ext cx="8169965" cy="4391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358D5C3-8A3F-40B6-B398-A5B4B50B0CF4}"/>
              </a:ext>
            </a:extLst>
          </p:cNvPr>
          <p:cNvPicPr>
            <a:picLocks noChangeAspect="1"/>
          </p:cNvPicPr>
          <p:nvPr/>
        </p:nvPicPr>
        <p:blipFill rotWithShape="1">
          <a:blip r:embed="rId2"/>
          <a:srcRect r="12694"/>
          <a:stretch/>
        </p:blipFill>
        <p:spPr>
          <a:xfrm>
            <a:off x="378069" y="1776746"/>
            <a:ext cx="7106478" cy="2699224"/>
          </a:xfrm>
          <a:prstGeom prst="rect">
            <a:avLst/>
          </a:prstGeom>
        </p:spPr>
      </p:pic>
      <p:pic>
        <p:nvPicPr>
          <p:cNvPr id="18" name="Picture 17">
            <a:extLst>
              <a:ext uri="{FF2B5EF4-FFF2-40B4-BE49-F238E27FC236}">
                <a16:creationId xmlns:a16="http://schemas.microsoft.com/office/drawing/2014/main" id="{540FBF5E-D61A-450F-8A7D-7453703794C0}"/>
              </a:ext>
            </a:extLst>
          </p:cNvPr>
          <p:cNvPicPr>
            <a:picLocks noChangeAspect="1"/>
          </p:cNvPicPr>
          <p:nvPr/>
        </p:nvPicPr>
        <p:blipFill>
          <a:blip r:embed="rId3"/>
          <a:stretch>
            <a:fillRect/>
          </a:stretch>
        </p:blipFill>
        <p:spPr>
          <a:xfrm>
            <a:off x="378068" y="450872"/>
            <a:ext cx="11124804" cy="1149424"/>
          </a:xfrm>
          <a:prstGeom prst="rect">
            <a:avLst/>
          </a:prstGeom>
        </p:spPr>
      </p:pic>
      <p:sp>
        <p:nvSpPr>
          <p:cNvPr id="5" name="Rectangle 4"/>
          <p:cNvSpPr/>
          <p:nvPr/>
        </p:nvSpPr>
        <p:spPr>
          <a:xfrm>
            <a:off x="7802598" y="2653421"/>
            <a:ext cx="3180141" cy="646331"/>
          </a:xfrm>
          <a:prstGeom prst="rect">
            <a:avLst/>
          </a:prstGeom>
        </p:spPr>
        <p:txBody>
          <a:bodyPr wrap="square">
            <a:spAutoFit/>
          </a:bodyPr>
          <a:lstStyle/>
          <a:p>
            <a:r>
              <a:rPr lang="en-US"/>
              <a:t>Linear Regression between response and predictors</a:t>
            </a:r>
            <a:endParaRPr lang="en-US" dirty="0"/>
          </a:p>
        </p:txBody>
      </p:sp>
    </p:spTree>
    <p:extLst>
      <p:ext uri="{BB962C8B-B14F-4D97-AF65-F5344CB8AC3E}">
        <p14:creationId xmlns:p14="http://schemas.microsoft.com/office/powerpoint/2010/main" val="1735419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6A0BE2-8C56-4418-BA25-BDB20DF7EDA8}"/>
              </a:ext>
            </a:extLst>
          </p:cNvPr>
          <p:cNvPicPr>
            <a:picLocks noChangeAspect="1"/>
          </p:cNvPicPr>
          <p:nvPr/>
        </p:nvPicPr>
        <p:blipFill rotWithShape="1">
          <a:blip r:embed="rId2"/>
          <a:srcRect l="-119" t="204" r="31374" b="-204"/>
          <a:stretch/>
        </p:blipFill>
        <p:spPr>
          <a:xfrm>
            <a:off x="4756403" y="1014696"/>
            <a:ext cx="6574205" cy="5020663"/>
          </a:xfrm>
          <a:prstGeom prst="rect">
            <a:avLst/>
          </a:prstGeom>
        </p:spPr>
      </p:pic>
      <p:sp>
        <p:nvSpPr>
          <p:cNvPr id="8" name="Down Arrow 7">
            <a:extLst>
              <a:ext uri="{FF2B5EF4-FFF2-40B4-BE49-F238E27FC236}">
                <a16:creationId xmlns:a16="http://schemas.microsoft.com/office/drawing/2014/main" id="{D4771268-CB57-404A-9271-370EB28F60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4216EC1D-25DE-4D44-9243-B3B610393868}"/>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u="sng" kern="1200" dirty="0">
                <a:solidFill>
                  <a:schemeClr val="bg1"/>
                </a:solidFill>
                <a:latin typeface="+mj-lt"/>
                <a:ea typeface="+mj-ea"/>
                <a:cs typeface="+mj-cs"/>
              </a:rPr>
              <a:t>Original </a:t>
            </a:r>
            <a:r>
              <a:rPr lang="en-US" sz="3600" kern="1200" dirty="0">
                <a:solidFill>
                  <a:schemeClr val="bg1"/>
                </a:solidFill>
                <a:latin typeface="+mj-lt"/>
                <a:ea typeface="+mj-ea"/>
                <a:cs typeface="+mj-cs"/>
              </a:rPr>
              <a:t>Output % of Variance</a:t>
            </a:r>
          </a:p>
        </p:txBody>
      </p:sp>
      <p:sp>
        <p:nvSpPr>
          <p:cNvPr id="5" name="Oval 4"/>
          <p:cNvSpPr/>
          <p:nvPr/>
        </p:nvSpPr>
        <p:spPr>
          <a:xfrm>
            <a:off x="9896694" y="5464623"/>
            <a:ext cx="893852" cy="3287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5341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C3BD756-5120-4D00-8140-EFBC4835075A}"/>
              </a:ext>
            </a:extLst>
          </p:cNvPr>
          <p:cNvPicPr>
            <a:picLocks noChangeAspect="1"/>
          </p:cNvPicPr>
          <p:nvPr/>
        </p:nvPicPr>
        <p:blipFill rotWithShape="1">
          <a:blip r:embed="rId2"/>
          <a:srcRect l="5625" t="23405" r="39844" b="15319"/>
          <a:stretch/>
        </p:blipFill>
        <p:spPr>
          <a:xfrm>
            <a:off x="7829551" y="3314002"/>
            <a:ext cx="4042410" cy="2418839"/>
          </a:xfrm>
          <a:prstGeom prst="rect">
            <a:avLst/>
          </a:prstGeom>
        </p:spPr>
      </p:pic>
      <p:pic>
        <p:nvPicPr>
          <p:cNvPr id="8" name="Picture 7">
            <a:extLst>
              <a:ext uri="{FF2B5EF4-FFF2-40B4-BE49-F238E27FC236}">
                <a16:creationId xmlns:a16="http://schemas.microsoft.com/office/drawing/2014/main" id="{D0E293B9-B129-4B77-AAE2-80B8B4665520}"/>
              </a:ext>
            </a:extLst>
          </p:cNvPr>
          <p:cNvPicPr>
            <a:picLocks noChangeAspect="1"/>
          </p:cNvPicPr>
          <p:nvPr/>
        </p:nvPicPr>
        <p:blipFill rotWithShape="1">
          <a:blip r:embed="rId3"/>
          <a:srcRect l="4532" t="38272" r="38281" b="25666"/>
          <a:stretch/>
        </p:blipFill>
        <p:spPr>
          <a:xfrm>
            <a:off x="7726017" y="640263"/>
            <a:ext cx="4306957" cy="2328224"/>
          </a:xfrm>
          <a:prstGeom prst="rect">
            <a:avLst/>
          </a:prstGeom>
        </p:spPr>
      </p:pic>
      <p:sp>
        <p:nvSpPr>
          <p:cNvPr id="2" name="Title 1"/>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dirty="0"/>
              <a:t>KNN Predictive Modeling</a:t>
            </a:r>
          </a:p>
        </p:txBody>
      </p:sp>
      <p:sp>
        <p:nvSpPr>
          <p:cNvPr id="7" name="Content Placeholder 2">
            <a:extLst>
              <a:ext uri="{FF2B5EF4-FFF2-40B4-BE49-F238E27FC236}">
                <a16:creationId xmlns:a16="http://schemas.microsoft.com/office/drawing/2014/main" id="{699B2A9D-8597-4791-85FD-5B48A68D6CB2}"/>
              </a:ext>
            </a:extLst>
          </p:cNvPr>
          <p:cNvSpPr txBox="1">
            <a:spLocks/>
          </p:cNvSpPr>
          <p:nvPr/>
        </p:nvSpPr>
        <p:spPr>
          <a:xfrm>
            <a:off x="821514" y="2121762"/>
            <a:ext cx="6530261" cy="3626917"/>
          </a:xfrm>
          <a:prstGeom prst="rect">
            <a:avLst/>
          </a:prstGeom>
        </p:spPr>
        <p:txBody>
          <a:bodyPr vert="horz" lIns="91440" tIns="45720" rIns="91440" bIns="45720" rtlCol="0">
            <a:normAutofit lnSpcReduction="10000"/>
          </a:bodyPr>
          <a:lstStyle>
            <a:defPPr>
              <a:defRPr lang="en-US"/>
            </a:defPPr>
            <a:lvl1pPr marL="228600" indent="-228600">
              <a:lnSpc>
                <a:spcPct val="90000"/>
              </a:lnSpc>
              <a:spcBef>
                <a:spcPts val="1000"/>
              </a:spcBef>
              <a:buFont typeface="Arial" panose="020B0604020202020204" pitchFamily="34" charset="0"/>
              <a:buChar char="•"/>
              <a:defRPr sz="2400"/>
            </a:lvl1pPr>
            <a:lvl2pPr marL="685800" indent="-228600">
              <a:lnSpc>
                <a:spcPct val="90000"/>
              </a:lnSpc>
              <a:spcBef>
                <a:spcPts val="500"/>
              </a:spcBef>
              <a:buFont typeface="Arial"/>
              <a:buChar char="•"/>
              <a:defRPr sz="2800"/>
            </a:lvl2pPr>
            <a:lvl3pPr marL="1143000" indent="-228600">
              <a:lnSpc>
                <a:spcPct val="90000"/>
              </a:lnSpc>
              <a:spcBef>
                <a:spcPts val="500"/>
              </a:spcBef>
              <a:buFont typeface="Arial"/>
              <a:buChar char="•"/>
              <a:defRPr sz="2400"/>
            </a:lvl3pPr>
            <a:lvl4pPr marL="1600200" indent="-228600">
              <a:lnSpc>
                <a:spcPct val="90000"/>
              </a:lnSpc>
              <a:spcBef>
                <a:spcPts val="500"/>
              </a:spcBef>
              <a:buFont typeface="Arial"/>
              <a:buChar char="•"/>
              <a:defRPr sz="2000"/>
            </a:lvl4pPr>
            <a:lvl5pPr marL="2057400" indent="-228600">
              <a:lnSpc>
                <a:spcPct val="90000"/>
              </a:lnSpc>
              <a:spcBef>
                <a:spcPts val="500"/>
              </a:spcBef>
              <a:buFont typeface="Arial"/>
              <a:buChar char="•"/>
              <a:defRPr sz="2000"/>
            </a:lvl5pPr>
            <a:lvl6pPr marL="2514600" indent="-228600">
              <a:lnSpc>
                <a:spcPct val="90000"/>
              </a:lnSpc>
              <a:spcBef>
                <a:spcPts val="500"/>
              </a:spcBef>
              <a:buFont typeface="Arial"/>
              <a:buChar char="•"/>
              <a:defRPr sz="2000"/>
            </a:lvl6pPr>
            <a:lvl7pPr marL="2971800" indent="-228600">
              <a:lnSpc>
                <a:spcPct val="90000"/>
              </a:lnSpc>
              <a:spcBef>
                <a:spcPts val="500"/>
              </a:spcBef>
              <a:buFont typeface="Arial"/>
              <a:buChar char="•"/>
              <a:defRPr sz="2000"/>
            </a:lvl7pPr>
            <a:lvl8pPr marL="3429000" indent="-228600">
              <a:lnSpc>
                <a:spcPct val="90000"/>
              </a:lnSpc>
              <a:spcBef>
                <a:spcPts val="500"/>
              </a:spcBef>
              <a:buFont typeface="Arial"/>
              <a:buChar char="•"/>
              <a:defRPr sz="2000"/>
            </a:lvl8pPr>
            <a:lvl9pPr marL="3886200" indent="-228600">
              <a:lnSpc>
                <a:spcPct val="90000"/>
              </a:lnSpc>
              <a:spcBef>
                <a:spcPts val="500"/>
              </a:spcBef>
              <a:buFont typeface="Arial"/>
              <a:buChar char="•"/>
              <a:defRPr sz="2000"/>
            </a:lvl9pPr>
          </a:lstStyle>
          <a:p>
            <a:r>
              <a:rPr lang="en-US" dirty="0"/>
              <a:t>Train control function is of the Caret package</a:t>
            </a:r>
          </a:p>
          <a:p>
            <a:r>
              <a:rPr lang="en-US" dirty="0"/>
              <a:t>We choose the repeated cross validation</a:t>
            </a:r>
          </a:p>
          <a:p>
            <a:r>
              <a:rPr lang="en-US" dirty="0"/>
              <a:t>Repeated = 3 , repeating the procedure thrice for </a:t>
            </a:r>
          </a:p>
          <a:p>
            <a:r>
              <a:rPr lang="en-US" dirty="0"/>
              <a:t> consistency</a:t>
            </a:r>
          </a:p>
          <a:p>
            <a:r>
              <a:rPr lang="en-US" dirty="0"/>
              <a:t>Default we have used is 10 folds</a:t>
            </a:r>
          </a:p>
          <a:p>
            <a:r>
              <a:rPr lang="en-US" dirty="0"/>
              <a:t>Predict the value for test based on performance of train</a:t>
            </a:r>
          </a:p>
          <a:p>
            <a:r>
              <a:rPr lang="en-US" dirty="0"/>
              <a:t> data.</a:t>
            </a:r>
          </a:p>
          <a:p>
            <a:r>
              <a:rPr lang="en-US" b="1" dirty="0"/>
              <a:t>Accuracy is 86 %</a:t>
            </a:r>
          </a:p>
          <a:p>
            <a:endParaRPr lang="en-US" dirty="0"/>
          </a:p>
          <a:p>
            <a:endParaRPr lang="en-US" dirty="0"/>
          </a:p>
          <a:p>
            <a:endParaRPr lang="en-US" dirty="0"/>
          </a:p>
        </p:txBody>
      </p:sp>
    </p:spTree>
    <p:extLst>
      <p:ext uri="{BB962C8B-B14F-4D97-AF65-F5344CB8AC3E}">
        <p14:creationId xmlns:p14="http://schemas.microsoft.com/office/powerpoint/2010/main" val="3328891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E4D31-428A-4444-83BA-C8F1B1804933}"/>
              </a:ext>
            </a:extLst>
          </p:cNvPr>
          <p:cNvSpPr>
            <a:spLocks noGrp="1"/>
          </p:cNvSpPr>
          <p:nvPr>
            <p:ph type="title"/>
          </p:nvPr>
        </p:nvSpPr>
        <p:spPr>
          <a:xfrm>
            <a:off x="193964" y="457201"/>
            <a:ext cx="11471563" cy="706582"/>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	</a:t>
            </a:r>
            <a:r>
              <a:rPr lang="en-US" b="1" dirty="0">
                <a:latin typeface="+mn-lt"/>
                <a:ea typeface="Tahoma" panose="020B0604030504040204" pitchFamily="34" charset="0"/>
                <a:cs typeface="Tahoma" panose="020B0604030504040204" pitchFamily="34" charset="0"/>
              </a:rPr>
              <a:t>Resampling results across tuning parameters</a:t>
            </a:r>
          </a:p>
        </p:txBody>
      </p:sp>
      <p:pic>
        <p:nvPicPr>
          <p:cNvPr id="6" name="Content Placeholder 5">
            <a:extLst>
              <a:ext uri="{FF2B5EF4-FFF2-40B4-BE49-F238E27FC236}">
                <a16:creationId xmlns:a16="http://schemas.microsoft.com/office/drawing/2014/main" id="{DD4117C8-3EB9-4BA8-95EE-5CADBB5A4AAC}"/>
              </a:ext>
            </a:extLst>
          </p:cNvPr>
          <p:cNvPicPr>
            <a:picLocks noGrp="1" noChangeAspect="1"/>
          </p:cNvPicPr>
          <p:nvPr>
            <p:ph idx="1"/>
          </p:nvPr>
        </p:nvPicPr>
        <p:blipFill rotWithShape="1">
          <a:blip r:embed="rId2"/>
          <a:srcRect l="63925" t="24350" r="1220" b="2709"/>
          <a:stretch/>
        </p:blipFill>
        <p:spPr>
          <a:xfrm>
            <a:off x="5680364" y="1454726"/>
            <a:ext cx="5486400" cy="5403273"/>
          </a:xfrm>
          <a:prstGeom prst="rect">
            <a:avLst/>
          </a:prstGeom>
        </p:spPr>
      </p:pic>
      <p:pic>
        <p:nvPicPr>
          <p:cNvPr id="8" name="Picture 7">
            <a:extLst>
              <a:ext uri="{FF2B5EF4-FFF2-40B4-BE49-F238E27FC236}">
                <a16:creationId xmlns:a16="http://schemas.microsoft.com/office/drawing/2014/main" id="{7AB53295-C2B6-4512-8404-F10A614EAFC7}"/>
              </a:ext>
            </a:extLst>
          </p:cNvPr>
          <p:cNvPicPr>
            <a:picLocks noChangeAspect="1"/>
          </p:cNvPicPr>
          <p:nvPr/>
        </p:nvPicPr>
        <p:blipFill rotWithShape="1">
          <a:blip r:embed="rId3"/>
          <a:srcRect l="531" t="43256" r="53092" b="1626"/>
          <a:stretch/>
        </p:blipFill>
        <p:spPr>
          <a:xfrm>
            <a:off x="193964" y="2057400"/>
            <a:ext cx="5486400" cy="4648200"/>
          </a:xfrm>
          <a:prstGeom prst="rect">
            <a:avLst/>
          </a:prstGeom>
        </p:spPr>
      </p:pic>
    </p:spTree>
    <p:extLst>
      <p:ext uri="{BB962C8B-B14F-4D97-AF65-F5344CB8AC3E}">
        <p14:creationId xmlns:p14="http://schemas.microsoft.com/office/powerpoint/2010/main" val="1738993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A891F39-DC72-462B-B3E5-19A2BEB778A9}"/>
              </a:ext>
            </a:extLst>
          </p:cNvPr>
          <p:cNvPicPr>
            <a:picLocks noGrp="1" noChangeAspect="1"/>
          </p:cNvPicPr>
          <p:nvPr>
            <p:ph idx="1"/>
          </p:nvPr>
        </p:nvPicPr>
        <p:blipFill rotWithShape="1">
          <a:blip r:embed="rId2"/>
          <a:srcRect l="5203" t="23276" r="50876" b="16746"/>
          <a:stretch/>
        </p:blipFill>
        <p:spPr>
          <a:xfrm>
            <a:off x="4032514" y="867343"/>
            <a:ext cx="7059556" cy="5422650"/>
          </a:xfrm>
          <a:prstGeom prst="rect">
            <a:avLst/>
          </a:prstGeom>
        </p:spPr>
      </p:pic>
      <p:sp>
        <p:nvSpPr>
          <p:cNvPr id="2" name="Title 1">
            <a:extLst>
              <a:ext uri="{FF2B5EF4-FFF2-40B4-BE49-F238E27FC236}">
                <a16:creationId xmlns:a16="http://schemas.microsoft.com/office/drawing/2014/main" id="{4216EC1D-25DE-4D44-9243-B3B610393868}"/>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KNN - Output % of Variance</a:t>
            </a:r>
          </a:p>
        </p:txBody>
      </p:sp>
      <p:sp>
        <p:nvSpPr>
          <p:cNvPr id="5" name="Oval 4"/>
          <p:cNvSpPr/>
          <p:nvPr/>
        </p:nvSpPr>
        <p:spPr>
          <a:xfrm>
            <a:off x="8932598" y="5484501"/>
            <a:ext cx="893852" cy="3287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683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E06232-69FD-453D-8EB2-706087A902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AA2932-FE02-4B4F-BE05-18D422DDC829}"/>
              </a:ext>
            </a:extLst>
          </p:cNvPr>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Business Case</a:t>
            </a:r>
          </a:p>
        </p:txBody>
      </p:sp>
      <p:sp>
        <p:nvSpPr>
          <p:cNvPr id="3" name="Content Placeholder 2">
            <a:extLst>
              <a:ext uri="{FF2B5EF4-FFF2-40B4-BE49-F238E27FC236}">
                <a16:creationId xmlns:a16="http://schemas.microsoft.com/office/drawing/2014/main" id="{B86D8D22-916E-4CCC-894A-E5AE9ACABF34}"/>
              </a:ext>
            </a:extLst>
          </p:cNvPr>
          <p:cNvSpPr>
            <a:spLocks noGrp="1"/>
          </p:cNvSpPr>
          <p:nvPr>
            <p:ph idx="1"/>
          </p:nvPr>
        </p:nvSpPr>
        <p:spPr>
          <a:xfrm>
            <a:off x="6049182" y="802638"/>
            <a:ext cx="5408696" cy="5252722"/>
          </a:xfrm>
        </p:spPr>
        <p:txBody>
          <a:bodyPr anchor="ctr">
            <a:normAutofit/>
          </a:bodyPr>
          <a:lstStyle/>
          <a:p>
            <a:r>
              <a:rPr lang="en-US" sz="2000" dirty="0">
                <a:solidFill>
                  <a:schemeClr val="bg1"/>
                </a:solidFill>
              </a:rPr>
              <a:t>The 2006 sudden and immense downturn in U.S. House Prices sparked the 2007 global financial crisis and revived the interest about forecasting such imminent threats for economic stability</a:t>
            </a:r>
          </a:p>
          <a:p>
            <a:r>
              <a:rPr lang="en-US" sz="2000" dirty="0">
                <a:solidFill>
                  <a:schemeClr val="bg1"/>
                </a:solidFill>
              </a:rPr>
              <a:t>Housing prices adjustments play an important role in the determination of the phase of the business cycle. </a:t>
            </a:r>
          </a:p>
          <a:p>
            <a:r>
              <a:rPr lang="en-US" sz="2000" dirty="0">
                <a:solidFill>
                  <a:schemeClr val="bg1"/>
                </a:solidFill>
              </a:rPr>
              <a:t>When the economy booms, construction and employment in the housing sector expand rapidly to respond to excess demand, rapidly pushing nominal house prices upwards.  During the contraction phase, the drop in private income reduces aggregate demand and nominal house prices</a:t>
            </a:r>
          </a:p>
          <a:p>
            <a:endParaRPr lang="en-US" sz="2000" dirty="0">
              <a:solidFill>
                <a:schemeClr val="bg1"/>
              </a:solidFill>
            </a:endParaRPr>
          </a:p>
        </p:txBody>
      </p:sp>
    </p:spTree>
    <p:extLst>
      <p:ext uri="{BB962C8B-B14F-4D97-AF65-F5344CB8AC3E}">
        <p14:creationId xmlns:p14="http://schemas.microsoft.com/office/powerpoint/2010/main" val="3772612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4B7C1DD-857C-4D03-AAB3-C5C95BD51A8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500831"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EE65360-3650-4EAA-BC62-E22A574F2F57}"/>
              </a:ext>
            </a:extLst>
          </p:cNvPr>
          <p:cNvPicPr>
            <a:picLocks noChangeAspect="1"/>
          </p:cNvPicPr>
          <p:nvPr/>
        </p:nvPicPr>
        <p:blipFill rotWithShape="1">
          <a:blip r:embed="rId2"/>
          <a:srcRect l="4843" t="43330" r="37656" b="15816"/>
          <a:stretch/>
        </p:blipFill>
        <p:spPr>
          <a:xfrm>
            <a:off x="8019289" y="436270"/>
            <a:ext cx="4000433" cy="2306929"/>
          </a:xfrm>
          <a:prstGeom prst="rect">
            <a:avLst/>
          </a:prstGeom>
        </p:spPr>
      </p:pic>
      <p:pic>
        <p:nvPicPr>
          <p:cNvPr id="10" name="Picture 9">
            <a:extLst>
              <a:ext uri="{FF2B5EF4-FFF2-40B4-BE49-F238E27FC236}">
                <a16:creationId xmlns:a16="http://schemas.microsoft.com/office/drawing/2014/main" id="{C39D1482-A894-4A48-A27A-944FF5DAB122}"/>
              </a:ext>
            </a:extLst>
          </p:cNvPr>
          <p:cNvPicPr>
            <a:picLocks noChangeAspect="1"/>
          </p:cNvPicPr>
          <p:nvPr/>
        </p:nvPicPr>
        <p:blipFill rotWithShape="1">
          <a:blip r:embed="rId3"/>
          <a:srcRect l="5312" t="18922" r="43189" b="19802"/>
          <a:stretch/>
        </p:blipFill>
        <p:spPr>
          <a:xfrm>
            <a:off x="8618838" y="3619347"/>
            <a:ext cx="3122588" cy="2155836"/>
          </a:xfrm>
          <a:prstGeom prst="rect">
            <a:avLst/>
          </a:prstGeom>
        </p:spPr>
      </p:pic>
      <p:sp>
        <p:nvSpPr>
          <p:cNvPr id="2" name="Title 1"/>
          <p:cNvSpPr>
            <a:spLocks noGrp="1"/>
          </p:cNvSpPr>
          <p:nvPr>
            <p:ph type="title"/>
          </p:nvPr>
        </p:nvSpPr>
        <p:spPr>
          <a:xfrm>
            <a:off x="821516" y="640263"/>
            <a:ext cx="6713140" cy="1344975"/>
          </a:xfrm>
        </p:spPr>
        <p:txBody>
          <a:bodyPr vert="horz" lIns="91440" tIns="45720" rIns="91440" bIns="45720" rtlCol="0" anchor="ctr">
            <a:normAutofit/>
          </a:bodyPr>
          <a:lstStyle/>
          <a:p>
            <a:r>
              <a:rPr lang="en-US" sz="4000"/>
              <a:t>Decision Tree </a:t>
            </a:r>
            <a:br>
              <a:rPr lang="en-US" sz="4000"/>
            </a:br>
            <a:r>
              <a:rPr lang="en-US" sz="4000"/>
              <a:t>Predictive Modeling</a:t>
            </a:r>
          </a:p>
        </p:txBody>
      </p:sp>
      <p:sp>
        <p:nvSpPr>
          <p:cNvPr id="7" name="Content Placeholder 2">
            <a:extLst>
              <a:ext uri="{FF2B5EF4-FFF2-40B4-BE49-F238E27FC236}">
                <a16:creationId xmlns:a16="http://schemas.microsoft.com/office/drawing/2014/main" id="{699B2A9D-8597-4791-85FD-5B48A68D6CB2}"/>
              </a:ext>
            </a:extLst>
          </p:cNvPr>
          <p:cNvSpPr txBox="1">
            <a:spLocks/>
          </p:cNvSpPr>
          <p:nvPr/>
        </p:nvSpPr>
        <p:spPr>
          <a:xfrm>
            <a:off x="821514" y="2121762"/>
            <a:ext cx="6723145" cy="3626917"/>
          </a:xfrm>
          <a:prstGeom prst="rect">
            <a:avLst/>
          </a:prstGeom>
        </p:spPr>
        <p:txBody>
          <a:bodyPr vert="horz" lIns="91440" tIns="45720" rIns="91440" bIns="45720" rtlCol="0">
            <a:normAutofit fontScale="92500"/>
          </a:bodyPr>
          <a:lstStyle>
            <a:defPPr>
              <a:defRPr lang="en-US"/>
            </a:defPPr>
            <a:lvl1pPr marL="228600" indent="-228600">
              <a:lnSpc>
                <a:spcPct val="90000"/>
              </a:lnSpc>
              <a:spcBef>
                <a:spcPts val="1000"/>
              </a:spcBef>
              <a:buFont typeface="Arial" panose="020B0604020202020204" pitchFamily="34" charset="0"/>
              <a:buChar char="•"/>
              <a:defRPr sz="2400"/>
            </a:lvl1pPr>
            <a:lvl2pPr marL="685800" indent="-228600">
              <a:lnSpc>
                <a:spcPct val="90000"/>
              </a:lnSpc>
              <a:spcBef>
                <a:spcPts val="500"/>
              </a:spcBef>
              <a:buFont typeface="Arial"/>
              <a:buChar char="•"/>
              <a:defRPr sz="2800"/>
            </a:lvl2pPr>
            <a:lvl3pPr marL="1143000" indent="-228600">
              <a:lnSpc>
                <a:spcPct val="90000"/>
              </a:lnSpc>
              <a:spcBef>
                <a:spcPts val="500"/>
              </a:spcBef>
              <a:buFont typeface="Arial"/>
              <a:buChar char="•"/>
              <a:defRPr sz="2400"/>
            </a:lvl3pPr>
            <a:lvl4pPr marL="1600200" indent="-228600">
              <a:lnSpc>
                <a:spcPct val="90000"/>
              </a:lnSpc>
              <a:spcBef>
                <a:spcPts val="500"/>
              </a:spcBef>
              <a:buFont typeface="Arial"/>
              <a:buChar char="•"/>
              <a:defRPr sz="2000"/>
            </a:lvl4pPr>
            <a:lvl5pPr marL="2057400" indent="-228600">
              <a:lnSpc>
                <a:spcPct val="90000"/>
              </a:lnSpc>
              <a:spcBef>
                <a:spcPts val="500"/>
              </a:spcBef>
              <a:buFont typeface="Arial"/>
              <a:buChar char="•"/>
              <a:defRPr sz="2000"/>
            </a:lvl5pPr>
            <a:lvl6pPr marL="2514600" indent="-228600">
              <a:lnSpc>
                <a:spcPct val="90000"/>
              </a:lnSpc>
              <a:spcBef>
                <a:spcPts val="500"/>
              </a:spcBef>
              <a:buFont typeface="Arial"/>
              <a:buChar char="•"/>
              <a:defRPr sz="2000"/>
            </a:lvl6pPr>
            <a:lvl7pPr marL="2971800" indent="-228600">
              <a:lnSpc>
                <a:spcPct val="90000"/>
              </a:lnSpc>
              <a:spcBef>
                <a:spcPts val="500"/>
              </a:spcBef>
              <a:buFont typeface="Arial"/>
              <a:buChar char="•"/>
              <a:defRPr sz="2000"/>
            </a:lvl7pPr>
            <a:lvl8pPr marL="3429000" indent="-228600">
              <a:lnSpc>
                <a:spcPct val="90000"/>
              </a:lnSpc>
              <a:spcBef>
                <a:spcPts val="500"/>
              </a:spcBef>
              <a:buFont typeface="Arial"/>
              <a:buChar char="•"/>
              <a:defRPr sz="2000"/>
            </a:lvl8pPr>
            <a:lvl9pPr marL="3886200" indent="-228600">
              <a:lnSpc>
                <a:spcPct val="90000"/>
              </a:lnSpc>
              <a:spcBef>
                <a:spcPts val="500"/>
              </a:spcBef>
              <a:buFont typeface="Arial"/>
              <a:buChar char="•"/>
              <a:defRPr sz="2000"/>
            </a:lvl9pPr>
          </a:lstStyle>
          <a:p>
            <a:r>
              <a:rPr lang="en-US" dirty="0"/>
              <a:t>Regression tree is used, cause of the continuous, dependent variable</a:t>
            </a:r>
          </a:p>
          <a:p>
            <a:r>
              <a:rPr lang="en-US" dirty="0"/>
              <a:t>Load the r part package </a:t>
            </a:r>
          </a:p>
          <a:p>
            <a:r>
              <a:rPr lang="en-US" dirty="0"/>
              <a:t>Trees divide the predictor space (independent variables) into distinct and non-overlapping regions</a:t>
            </a:r>
          </a:p>
          <a:p>
            <a:r>
              <a:rPr lang="en-US" dirty="0"/>
              <a:t>Use the </a:t>
            </a:r>
            <a:r>
              <a:rPr lang="en-US" dirty="0" err="1"/>
              <a:t>rpart</a:t>
            </a:r>
            <a:r>
              <a:rPr lang="en-US" dirty="0"/>
              <a:t> function, specifying the model formula, data and parameters</a:t>
            </a:r>
          </a:p>
          <a:p>
            <a:r>
              <a:rPr lang="en-US" dirty="0"/>
              <a:t>Split is based on the values </a:t>
            </a:r>
            <a:r>
              <a:rPr lang="en-US"/>
              <a:t>of cut points</a:t>
            </a:r>
            <a:r>
              <a:rPr lang="en-US" dirty="0"/>
              <a:t>.</a:t>
            </a:r>
          </a:p>
          <a:p>
            <a:r>
              <a:rPr lang="en-US" b="1" dirty="0"/>
              <a:t>Accuracy is 75%</a:t>
            </a:r>
          </a:p>
          <a:p>
            <a:endParaRPr lang="en-US" dirty="0"/>
          </a:p>
          <a:p>
            <a:endParaRPr lang="en-US" dirty="0"/>
          </a:p>
          <a:p>
            <a:endParaRPr lang="en-US" dirty="0"/>
          </a:p>
        </p:txBody>
      </p:sp>
    </p:spTree>
    <p:extLst>
      <p:ext uri="{BB962C8B-B14F-4D97-AF65-F5344CB8AC3E}">
        <p14:creationId xmlns:p14="http://schemas.microsoft.com/office/powerpoint/2010/main" val="482724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14E488-793C-4053-9E22-267ACB86AFE3}"/>
              </a:ext>
            </a:extLst>
          </p:cNvPr>
          <p:cNvPicPr>
            <a:picLocks noChangeAspect="1"/>
          </p:cNvPicPr>
          <p:nvPr/>
        </p:nvPicPr>
        <p:blipFill>
          <a:blip r:embed="rId2"/>
          <a:stretch>
            <a:fillRect/>
          </a:stretch>
        </p:blipFill>
        <p:spPr>
          <a:xfrm>
            <a:off x="983673" y="720436"/>
            <a:ext cx="10404763" cy="6012873"/>
          </a:xfrm>
          <a:prstGeom prst="rect">
            <a:avLst/>
          </a:prstGeom>
        </p:spPr>
      </p:pic>
      <p:sp>
        <p:nvSpPr>
          <p:cNvPr id="6" name="TextBox 5">
            <a:extLst>
              <a:ext uri="{FF2B5EF4-FFF2-40B4-BE49-F238E27FC236}">
                <a16:creationId xmlns:a16="http://schemas.microsoft.com/office/drawing/2014/main" id="{289A9C68-7B8F-4EC8-B3AF-3C4A9AE88299}"/>
              </a:ext>
            </a:extLst>
          </p:cNvPr>
          <p:cNvSpPr txBox="1"/>
          <p:nvPr/>
        </p:nvSpPr>
        <p:spPr>
          <a:xfrm>
            <a:off x="831273" y="193964"/>
            <a:ext cx="2230582" cy="369332"/>
          </a:xfrm>
          <a:prstGeom prst="rect">
            <a:avLst/>
          </a:prstGeom>
          <a:noFill/>
        </p:spPr>
        <p:txBody>
          <a:bodyPr wrap="square" rtlCol="0">
            <a:spAutoFit/>
          </a:bodyPr>
          <a:lstStyle/>
          <a:p>
            <a:r>
              <a:rPr lang="en-US" dirty="0"/>
              <a:t>Decision Tree</a:t>
            </a:r>
          </a:p>
        </p:txBody>
      </p:sp>
    </p:spTree>
    <p:extLst>
      <p:ext uri="{BB962C8B-B14F-4D97-AF65-F5344CB8AC3E}">
        <p14:creationId xmlns:p14="http://schemas.microsoft.com/office/powerpoint/2010/main" val="2401628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E2103C0-B74A-4862-805D-CCFB4317DA48}"/>
              </a:ext>
            </a:extLst>
          </p:cNvPr>
          <p:cNvPicPr>
            <a:picLocks noGrp="1" noChangeAspect="1"/>
          </p:cNvPicPr>
          <p:nvPr>
            <p:ph idx="1"/>
          </p:nvPr>
        </p:nvPicPr>
        <p:blipFill rotWithShape="1">
          <a:blip r:embed="rId2"/>
          <a:srcRect l="4998" t="22838" r="51905" b="17182"/>
          <a:stretch/>
        </p:blipFill>
        <p:spPr>
          <a:xfrm>
            <a:off x="3876261" y="680170"/>
            <a:ext cx="7484166" cy="5546648"/>
          </a:xfrm>
          <a:prstGeom prst="rect">
            <a:avLst/>
          </a:prstGeom>
        </p:spPr>
      </p:pic>
      <p:sp>
        <p:nvSpPr>
          <p:cNvPr id="2" name="Title 1">
            <a:extLst>
              <a:ext uri="{FF2B5EF4-FFF2-40B4-BE49-F238E27FC236}">
                <a16:creationId xmlns:a16="http://schemas.microsoft.com/office/drawing/2014/main" id="{B334FE59-14B6-4D86-8040-667A2AE717A2}"/>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Decision Tree - Output % of Variance</a:t>
            </a:r>
          </a:p>
        </p:txBody>
      </p:sp>
      <p:sp>
        <p:nvSpPr>
          <p:cNvPr id="5" name="Oval 4"/>
          <p:cNvSpPr/>
          <p:nvPr/>
        </p:nvSpPr>
        <p:spPr>
          <a:xfrm>
            <a:off x="9280468" y="5623649"/>
            <a:ext cx="893852" cy="3287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826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02F3C71-C981-4614-98EA-D6C494F8091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FFACF54-286C-4E05-A958-C83983635FA9}"/>
              </a:ext>
            </a:extLst>
          </p:cNvPr>
          <p:cNvPicPr>
            <a:picLocks noChangeAspect="1"/>
          </p:cNvPicPr>
          <p:nvPr/>
        </p:nvPicPr>
        <p:blipFill rotWithShape="1">
          <a:blip r:embed="rId2"/>
          <a:srcRect l="5156" t="18596" r="41719" b="22764"/>
          <a:stretch/>
        </p:blipFill>
        <p:spPr>
          <a:xfrm>
            <a:off x="7829551" y="3268468"/>
            <a:ext cx="4042410" cy="2509908"/>
          </a:xfrm>
          <a:prstGeom prst="rect">
            <a:avLst/>
          </a:prstGeom>
        </p:spPr>
      </p:pic>
      <p:pic>
        <p:nvPicPr>
          <p:cNvPr id="9" name="Picture 8">
            <a:extLst>
              <a:ext uri="{FF2B5EF4-FFF2-40B4-BE49-F238E27FC236}">
                <a16:creationId xmlns:a16="http://schemas.microsoft.com/office/drawing/2014/main" id="{38BD7D65-C564-4496-80D2-9784DE3930E7}"/>
              </a:ext>
            </a:extLst>
          </p:cNvPr>
          <p:cNvPicPr>
            <a:picLocks noChangeAspect="1"/>
          </p:cNvPicPr>
          <p:nvPr/>
        </p:nvPicPr>
        <p:blipFill rotWithShape="1">
          <a:blip r:embed="rId3"/>
          <a:srcRect l="4375" t="28891" r="40156" b="12473"/>
          <a:stretch/>
        </p:blipFill>
        <p:spPr>
          <a:xfrm>
            <a:off x="7829551" y="312167"/>
            <a:ext cx="4042409" cy="2275485"/>
          </a:xfrm>
          <a:prstGeom prst="rect">
            <a:avLst/>
          </a:prstGeom>
        </p:spPr>
      </p:pic>
      <p:sp>
        <p:nvSpPr>
          <p:cNvPr id="2" name="Title 1"/>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a:t>Random Forest  Predictive Modeling</a:t>
            </a:r>
          </a:p>
        </p:txBody>
      </p:sp>
      <p:sp>
        <p:nvSpPr>
          <p:cNvPr id="7" name="Content Placeholder 2">
            <a:extLst>
              <a:ext uri="{FF2B5EF4-FFF2-40B4-BE49-F238E27FC236}">
                <a16:creationId xmlns:a16="http://schemas.microsoft.com/office/drawing/2014/main" id="{699B2A9D-8597-4791-85FD-5B48A68D6CB2}"/>
              </a:ext>
            </a:extLst>
          </p:cNvPr>
          <p:cNvSpPr txBox="1">
            <a:spLocks/>
          </p:cNvSpPr>
          <p:nvPr/>
        </p:nvSpPr>
        <p:spPr>
          <a:xfrm>
            <a:off x="821515" y="2121762"/>
            <a:ext cx="6204984" cy="362691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sz="2400" dirty="0"/>
              <a:t>The random forest regression is used to predict values</a:t>
            </a:r>
          </a:p>
          <a:p>
            <a:pPr>
              <a:buFont typeface="Arial" panose="020B0604020202020204" pitchFamily="34" charset="0"/>
              <a:buChar char="•"/>
            </a:pPr>
            <a:r>
              <a:rPr lang="en-US" sz="2400" dirty="0"/>
              <a:t>The idea is that real data points that are similar to one another will frequently end up in the same terminal node of a tree</a:t>
            </a:r>
          </a:p>
          <a:p>
            <a:pPr>
              <a:buFont typeface="Arial" panose="020B0604020202020204" pitchFamily="34" charset="0"/>
              <a:buChar char="•"/>
            </a:pPr>
            <a:r>
              <a:rPr lang="en-US" sz="2400" dirty="0"/>
              <a:t>Exactly ,what is measured by the proximity matrix that can be returned using the  proximity=TRUE option of </a:t>
            </a:r>
            <a:r>
              <a:rPr lang="en-US" sz="2400" dirty="0" err="1"/>
              <a:t>randomForest</a:t>
            </a:r>
            <a:r>
              <a:rPr lang="en-US" sz="2400" dirty="0"/>
              <a:t>. </a:t>
            </a:r>
          </a:p>
          <a:p>
            <a:pPr>
              <a:buFont typeface="Arial" panose="020B0604020202020204" pitchFamily="34" charset="0"/>
              <a:buChar char="•"/>
            </a:pPr>
            <a:r>
              <a:rPr lang="en-US" sz="2400" dirty="0"/>
              <a:t>Thus the proximity matrix can be taken as a  similarity measure</a:t>
            </a:r>
          </a:p>
          <a:p>
            <a:pPr>
              <a:buFont typeface="Arial" panose="020B0604020202020204" pitchFamily="34" charset="0"/>
              <a:buChar char="•"/>
            </a:pPr>
            <a:r>
              <a:rPr lang="en-US" sz="2400" b="1" dirty="0"/>
              <a:t>Accuracy is 65%</a:t>
            </a:r>
          </a:p>
          <a:p>
            <a:pPr>
              <a:buFont typeface="Arial" panose="020B0604020202020204" pitchFamily="34" charset="0"/>
              <a:buChar char="•"/>
            </a:pPr>
            <a:endParaRPr lang="en-US" sz="1700" dirty="0"/>
          </a:p>
          <a:p>
            <a:pPr marL="0">
              <a:buFont typeface="Arial" panose="020B0604020202020204" pitchFamily="34" charset="0"/>
              <a:buChar char="•"/>
            </a:pPr>
            <a:endParaRPr lang="en-US" sz="1700" dirty="0"/>
          </a:p>
          <a:p>
            <a:pPr>
              <a:buFont typeface="Arial" panose="020B0604020202020204" pitchFamily="34" charset="0"/>
              <a:buChar char="•"/>
            </a:pPr>
            <a:endParaRPr lang="en-US" sz="1700" dirty="0"/>
          </a:p>
        </p:txBody>
      </p:sp>
    </p:spTree>
    <p:extLst>
      <p:ext uri="{BB962C8B-B14F-4D97-AF65-F5344CB8AC3E}">
        <p14:creationId xmlns:p14="http://schemas.microsoft.com/office/powerpoint/2010/main" val="2496266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2D6FD5F-DFCF-4537-8E88-3F2CEFF4F793}"/>
              </a:ext>
            </a:extLst>
          </p:cNvPr>
          <p:cNvPicPr>
            <a:picLocks noGrp="1" noChangeAspect="1"/>
          </p:cNvPicPr>
          <p:nvPr>
            <p:ph idx="1"/>
          </p:nvPr>
        </p:nvPicPr>
        <p:blipFill rotWithShape="1">
          <a:blip r:embed="rId2"/>
          <a:srcRect l="5391" t="35435" r="49488" b="11526"/>
          <a:stretch/>
        </p:blipFill>
        <p:spPr>
          <a:xfrm>
            <a:off x="3896275" y="844826"/>
            <a:ext cx="7891535" cy="4939748"/>
          </a:xfrm>
          <a:prstGeom prst="rect">
            <a:avLst/>
          </a:prstGeom>
        </p:spPr>
      </p:pic>
      <p:sp>
        <p:nvSpPr>
          <p:cNvPr id="2" name="Title 1">
            <a:extLst>
              <a:ext uri="{FF2B5EF4-FFF2-40B4-BE49-F238E27FC236}">
                <a16:creationId xmlns:a16="http://schemas.microsoft.com/office/drawing/2014/main" id="{01909EDA-CEF9-4115-89AB-7405284FD28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Random Forest – Output % of Variance</a:t>
            </a:r>
          </a:p>
        </p:txBody>
      </p:sp>
      <p:sp>
        <p:nvSpPr>
          <p:cNvPr id="5" name="Oval 4"/>
          <p:cNvSpPr/>
          <p:nvPr/>
        </p:nvSpPr>
        <p:spPr>
          <a:xfrm>
            <a:off x="9250651" y="5186327"/>
            <a:ext cx="893852" cy="3287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53278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A3AD-2352-4456-B1A1-441AC07310AA}"/>
              </a:ext>
            </a:extLst>
          </p:cNvPr>
          <p:cNvSpPr>
            <a:spLocks noGrp="1"/>
          </p:cNvSpPr>
          <p:nvPr>
            <p:ph type="title"/>
          </p:nvPr>
        </p:nvSpPr>
        <p:spPr/>
        <p:txBody>
          <a:bodyPr/>
          <a:lstStyle/>
          <a:p>
            <a:r>
              <a:rPr lang="en-US" dirty="0"/>
              <a:t>Predictive Model Comparison</a:t>
            </a:r>
          </a:p>
        </p:txBody>
      </p:sp>
      <p:sp>
        <p:nvSpPr>
          <p:cNvPr id="3" name="Content Placeholder 2">
            <a:extLst>
              <a:ext uri="{FF2B5EF4-FFF2-40B4-BE49-F238E27FC236}">
                <a16:creationId xmlns:a16="http://schemas.microsoft.com/office/drawing/2014/main" id="{4BB27B51-9560-4A34-B936-34E2D7E8E0CA}"/>
              </a:ext>
            </a:extLst>
          </p:cNvPr>
          <p:cNvSpPr>
            <a:spLocks noGrp="1"/>
          </p:cNvSpPr>
          <p:nvPr>
            <p:ph idx="1"/>
          </p:nvPr>
        </p:nvSpPr>
        <p:spPr>
          <a:xfrm>
            <a:off x="366534" y="5108302"/>
            <a:ext cx="10664575" cy="1352048"/>
          </a:xfrm>
        </p:spPr>
        <p:txBody>
          <a:bodyPr>
            <a:normAutofit/>
          </a:bodyPr>
          <a:lstStyle/>
          <a:p>
            <a:r>
              <a:rPr lang="en-US" sz="2000" dirty="0"/>
              <a:t>Since KNN Predictive Model had the highest Adjusted R Squared Value and provided an accuracy % that we considered within the range of reasonable, we decided to proceed with the KNN Predictive Model as the method to predict the final SalePrice on the Test data set </a:t>
            </a:r>
          </a:p>
          <a:p>
            <a:endParaRPr lang="en-US" sz="2000" dirty="0"/>
          </a:p>
          <a:p>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1133765112"/>
              </p:ext>
            </p:extLst>
          </p:nvPr>
        </p:nvGraphicFramePr>
        <p:xfrm>
          <a:off x="366534" y="1799444"/>
          <a:ext cx="7276658" cy="2768075"/>
        </p:xfrm>
        <a:graphic>
          <a:graphicData uri="http://schemas.openxmlformats.org/drawingml/2006/table">
            <a:tbl>
              <a:tblPr firstRow="1" bandRow="1">
                <a:effectLst>
                  <a:innerShdw blurRad="63500" dist="50800" dir="18900000">
                    <a:prstClr val="black">
                      <a:alpha val="50000"/>
                    </a:prstClr>
                  </a:innerShdw>
                </a:effectLst>
                <a:tableStyleId>{5C22544A-7EE6-4342-B048-85BDC9FD1C3A}</a:tableStyleId>
              </a:tblPr>
              <a:tblGrid>
                <a:gridCol w="2645023">
                  <a:extLst>
                    <a:ext uri="{9D8B030D-6E8A-4147-A177-3AD203B41FA5}">
                      <a16:colId xmlns:a16="http://schemas.microsoft.com/office/drawing/2014/main" val="20000"/>
                    </a:ext>
                  </a:extLst>
                </a:gridCol>
                <a:gridCol w="1888435">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655815">
                <a:tc>
                  <a:txBody>
                    <a:bodyPr/>
                    <a:lstStyle/>
                    <a:p>
                      <a:r>
                        <a:rPr lang="en-US" dirty="0"/>
                        <a:t>Dataset</a:t>
                      </a:r>
                    </a:p>
                  </a:txBody>
                  <a:tcPr/>
                </a:tc>
                <a:tc>
                  <a:txBody>
                    <a:bodyPr/>
                    <a:lstStyle/>
                    <a:p>
                      <a:r>
                        <a:rPr lang="en-US" dirty="0"/>
                        <a:t>R</a:t>
                      </a:r>
                      <a:r>
                        <a:rPr lang="en-US" baseline="0" dirty="0"/>
                        <a:t> Squared Value</a:t>
                      </a:r>
                      <a:endParaRPr lang="en-US" dirty="0"/>
                    </a:p>
                  </a:txBody>
                  <a:tcPr/>
                </a:tc>
                <a:tc>
                  <a:txBody>
                    <a:bodyPr/>
                    <a:lstStyle/>
                    <a:p>
                      <a:r>
                        <a:rPr lang="en-US" dirty="0"/>
                        <a:t>Adjusted R Squared Value</a:t>
                      </a:r>
                    </a:p>
                  </a:txBody>
                  <a:tcPr/>
                </a:tc>
                <a:extLst>
                  <a:ext uri="{0D108BD9-81ED-4DB2-BD59-A6C34878D82A}">
                    <a16:rowId xmlns:a16="http://schemas.microsoft.com/office/drawing/2014/main" val="10000"/>
                  </a:ext>
                </a:extLst>
              </a:tr>
              <a:tr h="528065">
                <a:tc>
                  <a:txBody>
                    <a:bodyPr/>
                    <a:lstStyle/>
                    <a:p>
                      <a:r>
                        <a:rPr lang="en-US" dirty="0"/>
                        <a:t>Train (Original</a:t>
                      </a:r>
                      <a:r>
                        <a:rPr lang="en-US" baseline="0" dirty="0"/>
                        <a:t> SalePrice)</a:t>
                      </a:r>
                      <a:endParaRPr lang="en-US" dirty="0"/>
                    </a:p>
                  </a:txBody>
                  <a:tcPr/>
                </a:tc>
                <a:tc>
                  <a:txBody>
                    <a:bodyPr/>
                    <a:lstStyle/>
                    <a:p>
                      <a:r>
                        <a:rPr lang="en-US" dirty="0"/>
                        <a:t>77.3</a:t>
                      </a:r>
                    </a:p>
                  </a:txBody>
                  <a:tcPr/>
                </a:tc>
                <a:tc>
                  <a:txBody>
                    <a:bodyPr/>
                    <a:lstStyle/>
                    <a:p>
                      <a:r>
                        <a:rPr lang="en-US" dirty="0"/>
                        <a:t>77.1</a:t>
                      </a:r>
                    </a:p>
                  </a:txBody>
                  <a:tcPr/>
                </a:tc>
                <a:extLst>
                  <a:ext uri="{0D108BD9-81ED-4DB2-BD59-A6C34878D82A}">
                    <a16:rowId xmlns:a16="http://schemas.microsoft.com/office/drawing/2014/main" val="10001"/>
                  </a:ext>
                </a:extLst>
              </a:tr>
              <a:tr h="528065">
                <a:tc>
                  <a:txBody>
                    <a:bodyPr/>
                    <a:lstStyle/>
                    <a:p>
                      <a:r>
                        <a:rPr lang="en-US" dirty="0"/>
                        <a:t>Test (</a:t>
                      </a:r>
                      <a:r>
                        <a:rPr lang="en-US" b="1" dirty="0"/>
                        <a:t>KNN</a:t>
                      </a:r>
                      <a:r>
                        <a:rPr lang="en-US" dirty="0"/>
                        <a:t>)</a:t>
                      </a:r>
                    </a:p>
                  </a:txBody>
                  <a:tcPr/>
                </a:tc>
                <a:tc>
                  <a:txBody>
                    <a:bodyPr/>
                    <a:lstStyle/>
                    <a:p>
                      <a:r>
                        <a:rPr lang="en-US" dirty="0"/>
                        <a:t>86.65</a:t>
                      </a:r>
                    </a:p>
                  </a:txBody>
                  <a:tcPr/>
                </a:tc>
                <a:tc>
                  <a:txBody>
                    <a:bodyPr/>
                    <a:lstStyle/>
                    <a:p>
                      <a:r>
                        <a:rPr lang="en-US" dirty="0"/>
                        <a:t>86.37</a:t>
                      </a:r>
                    </a:p>
                  </a:txBody>
                  <a:tcPr/>
                </a:tc>
                <a:extLst>
                  <a:ext uri="{0D108BD9-81ED-4DB2-BD59-A6C34878D82A}">
                    <a16:rowId xmlns:a16="http://schemas.microsoft.com/office/drawing/2014/main" val="10002"/>
                  </a:ext>
                </a:extLst>
              </a:tr>
              <a:tr h="528065">
                <a:tc>
                  <a:txBody>
                    <a:bodyPr/>
                    <a:lstStyle/>
                    <a:p>
                      <a:r>
                        <a:rPr lang="en-US" dirty="0"/>
                        <a:t>Test (Decision</a:t>
                      </a:r>
                      <a:r>
                        <a:rPr lang="en-US" baseline="0" dirty="0"/>
                        <a:t> Tree)</a:t>
                      </a:r>
                      <a:endParaRPr lang="en-US" dirty="0"/>
                    </a:p>
                  </a:txBody>
                  <a:tcPr/>
                </a:tc>
                <a:tc>
                  <a:txBody>
                    <a:bodyPr/>
                    <a:lstStyle/>
                    <a:p>
                      <a:r>
                        <a:rPr lang="en-US" dirty="0"/>
                        <a:t>75.17</a:t>
                      </a:r>
                    </a:p>
                  </a:txBody>
                  <a:tcPr/>
                </a:tc>
                <a:tc>
                  <a:txBody>
                    <a:bodyPr/>
                    <a:lstStyle/>
                    <a:p>
                      <a:r>
                        <a:rPr lang="en-US" dirty="0"/>
                        <a:t>74.66</a:t>
                      </a:r>
                    </a:p>
                  </a:txBody>
                  <a:tcPr/>
                </a:tc>
                <a:extLst>
                  <a:ext uri="{0D108BD9-81ED-4DB2-BD59-A6C34878D82A}">
                    <a16:rowId xmlns:a16="http://schemas.microsoft.com/office/drawing/2014/main" val="10003"/>
                  </a:ext>
                </a:extLst>
              </a:tr>
              <a:tr h="528065">
                <a:tc>
                  <a:txBody>
                    <a:bodyPr/>
                    <a:lstStyle/>
                    <a:p>
                      <a:r>
                        <a:rPr lang="en-US" dirty="0"/>
                        <a:t>Test (Random</a:t>
                      </a:r>
                      <a:r>
                        <a:rPr lang="en-US" baseline="0" dirty="0"/>
                        <a:t> Forest)</a:t>
                      </a:r>
                      <a:endParaRPr lang="en-US" dirty="0"/>
                    </a:p>
                  </a:txBody>
                  <a:tcPr/>
                </a:tc>
                <a:tc>
                  <a:txBody>
                    <a:bodyPr/>
                    <a:lstStyle/>
                    <a:p>
                      <a:r>
                        <a:rPr lang="en-US" dirty="0"/>
                        <a:t>66.19</a:t>
                      </a:r>
                    </a:p>
                  </a:txBody>
                  <a:tcPr/>
                </a:tc>
                <a:tc>
                  <a:txBody>
                    <a:bodyPr/>
                    <a:lstStyle/>
                    <a:p>
                      <a:r>
                        <a:rPr lang="en-US" dirty="0"/>
                        <a:t>65.73</a:t>
                      </a:r>
                    </a:p>
                  </a:txBody>
                  <a:tcPr/>
                </a:tc>
                <a:extLst>
                  <a:ext uri="{0D108BD9-81ED-4DB2-BD59-A6C34878D82A}">
                    <a16:rowId xmlns:a16="http://schemas.microsoft.com/office/drawing/2014/main" val="10004"/>
                  </a:ext>
                </a:extLst>
              </a:tr>
            </a:tbl>
          </a:graphicData>
        </a:graphic>
      </p:graphicFrame>
      <p:sp>
        <p:nvSpPr>
          <p:cNvPr id="5" name="Content Placeholder 2">
            <a:extLst>
              <a:ext uri="{FF2B5EF4-FFF2-40B4-BE49-F238E27FC236}">
                <a16:creationId xmlns:a16="http://schemas.microsoft.com/office/drawing/2014/main" id="{4BB27B51-9560-4A34-B936-34E2D7E8E0CA}"/>
              </a:ext>
            </a:extLst>
          </p:cNvPr>
          <p:cNvSpPr txBox="1">
            <a:spLocks/>
          </p:cNvSpPr>
          <p:nvPr/>
        </p:nvSpPr>
        <p:spPr>
          <a:xfrm>
            <a:off x="7931426" y="1908200"/>
            <a:ext cx="3709282" cy="2659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KNN’s accuracy was ~9% higher than original SalePrice accuracy</a:t>
            </a:r>
          </a:p>
          <a:p>
            <a:r>
              <a:rPr lang="en-US" sz="2000" dirty="0"/>
              <a:t>KNN’s accuracy was &gt;10% higher than Decision Tree’s accuracy</a:t>
            </a:r>
          </a:p>
          <a:p>
            <a:r>
              <a:rPr lang="en-US" sz="2000" dirty="0"/>
              <a:t>KNN’s accuracy was &gt;20% higher than Random Forest’s accuracy</a:t>
            </a:r>
          </a:p>
          <a:p>
            <a:endParaRPr lang="en-US" sz="2000" dirty="0"/>
          </a:p>
        </p:txBody>
      </p:sp>
    </p:spTree>
    <p:extLst>
      <p:ext uri="{BB962C8B-B14F-4D97-AF65-F5344CB8AC3E}">
        <p14:creationId xmlns:p14="http://schemas.microsoft.com/office/powerpoint/2010/main" val="759764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8861"/>
          </a:xfrm>
        </p:spPr>
        <p:txBody>
          <a:bodyPr/>
          <a:lstStyle/>
          <a:p>
            <a:r>
              <a:rPr lang="en-US" dirty="0"/>
              <a:t>Conclusion </a:t>
            </a:r>
            <a:r>
              <a:rPr lang="mr-IN" dirty="0"/>
              <a:t>–</a:t>
            </a:r>
            <a:r>
              <a:rPr lang="en-US" dirty="0"/>
              <a:t> Addressing S.M.A.R.T. Question</a:t>
            </a:r>
          </a:p>
        </p:txBody>
      </p:sp>
      <p:sp>
        <p:nvSpPr>
          <p:cNvPr id="3" name="Content Placeholder 2"/>
          <p:cNvSpPr>
            <a:spLocks noGrp="1"/>
          </p:cNvSpPr>
          <p:nvPr>
            <p:ph idx="1"/>
          </p:nvPr>
        </p:nvSpPr>
        <p:spPr>
          <a:xfrm>
            <a:off x="838199" y="1423986"/>
            <a:ext cx="11039061" cy="4752977"/>
          </a:xfrm>
        </p:spPr>
        <p:txBody>
          <a:bodyPr>
            <a:normAutofit/>
          </a:bodyPr>
          <a:lstStyle/>
          <a:p>
            <a:r>
              <a:rPr lang="en-US" dirty="0"/>
              <a:t>If a realtor or home buyer/seller in Ames, Iowa were to ask us if to provide them with predicted home sales prices, based on this research we are confident that we would be able to provide them a predicted Sales Price using a KNN model that would provide them a Sales Price ~86% accurate.</a:t>
            </a:r>
          </a:p>
          <a:p>
            <a:r>
              <a:rPr lang="en-US" dirty="0"/>
              <a:t>We would also be able to provide them with a predicted min and max Sales Prices.  For Example: </a:t>
            </a:r>
          </a:p>
          <a:p>
            <a:pPr lvl="2"/>
            <a:r>
              <a:rPr lang="en-US" dirty="0"/>
              <a:t>Clients provide us with the identified key home-related variables to feed KNN model</a:t>
            </a:r>
          </a:p>
          <a:p>
            <a:pPr lvl="2"/>
            <a:r>
              <a:rPr lang="en-US" dirty="0"/>
              <a:t>We would provide them with a predicted Sales Price (i.e. $265,000) with 86% accuracy</a:t>
            </a:r>
          </a:p>
          <a:p>
            <a:pPr lvl="2"/>
            <a:r>
              <a:rPr lang="en-US" dirty="0"/>
              <a:t>We would also provide predicted min Sales Price ($227,425) and max Sales price ($287,200)</a:t>
            </a:r>
          </a:p>
          <a:p>
            <a:endParaRPr lang="en-US" dirty="0"/>
          </a:p>
        </p:txBody>
      </p:sp>
      <p:pic>
        <p:nvPicPr>
          <p:cNvPr id="5" name="Picture 4">
            <a:extLst>
              <a:ext uri="{FF2B5EF4-FFF2-40B4-BE49-F238E27FC236}">
                <a16:creationId xmlns:a16="http://schemas.microsoft.com/office/drawing/2014/main" id="{00926857-17DB-4C35-8526-7C4A87D8F636}"/>
              </a:ext>
            </a:extLst>
          </p:cNvPr>
          <p:cNvPicPr>
            <a:picLocks noChangeAspect="1"/>
          </p:cNvPicPr>
          <p:nvPr/>
        </p:nvPicPr>
        <p:blipFill rotWithShape="1">
          <a:blip r:embed="rId2"/>
          <a:srcRect l="1500" t="81176" r="52753" b="7961"/>
          <a:stretch/>
        </p:blipFill>
        <p:spPr>
          <a:xfrm>
            <a:off x="1919413" y="5379719"/>
            <a:ext cx="9096647" cy="1079695"/>
          </a:xfrm>
          <a:prstGeom prst="rect">
            <a:avLst/>
          </a:prstGeom>
        </p:spPr>
      </p:pic>
    </p:spTree>
    <p:extLst>
      <p:ext uri="{BB962C8B-B14F-4D97-AF65-F5344CB8AC3E}">
        <p14:creationId xmlns:p14="http://schemas.microsoft.com/office/powerpoint/2010/main" val="802355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We, could effectively predict the sales price of the houses, given the train and test data set</a:t>
            </a:r>
          </a:p>
          <a:p>
            <a:r>
              <a:rPr lang="en-US" dirty="0"/>
              <a:t>With the help of variables, that had the highest significance in relation to the Sale Price.</a:t>
            </a:r>
          </a:p>
          <a:p>
            <a:r>
              <a:rPr lang="en-US" dirty="0"/>
              <a:t>The train set had adjusted R square of 72 percent , using sale price as response variable and the same combination of predictors</a:t>
            </a:r>
          </a:p>
          <a:p>
            <a:r>
              <a:rPr lang="en-US" dirty="0"/>
              <a:t>Out of all the methods employed to predict the sale price, KNN outperformed the rest like decision trees and random forest, yielding an adjusted R squared rate of 86 %, even higher than the train data.</a:t>
            </a:r>
          </a:p>
        </p:txBody>
      </p:sp>
    </p:spTree>
    <p:extLst>
      <p:ext uri="{BB962C8B-B14F-4D97-AF65-F5344CB8AC3E}">
        <p14:creationId xmlns:p14="http://schemas.microsoft.com/office/powerpoint/2010/main" val="224124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dirty="0"/>
              <a:t>Background/Reference Slides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626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References</a:t>
            </a:r>
          </a:p>
        </p:txBody>
      </p:sp>
      <p:sp>
        <p:nvSpPr>
          <p:cNvPr id="5" name="Content Placeholder 4"/>
          <p:cNvSpPr>
            <a:spLocks noGrp="1"/>
          </p:cNvSpPr>
          <p:nvPr>
            <p:ph idx="1"/>
          </p:nvPr>
        </p:nvSpPr>
        <p:spPr/>
        <p:txBody>
          <a:bodyPr/>
          <a:lstStyle/>
          <a:p>
            <a:r>
              <a:rPr lang="en-US" sz="2400" dirty="0">
                <a:solidFill>
                  <a:schemeClr val="tx1">
                    <a:lumMod val="95000"/>
                    <a:lumOff val="5000"/>
                  </a:schemeClr>
                </a:solidFill>
              </a:rPr>
              <a:t>The train and test data set is retrieved from </a:t>
            </a:r>
            <a:r>
              <a:rPr lang="en-US" sz="2400" i="1" dirty="0">
                <a:solidFill>
                  <a:schemeClr val="tx1">
                    <a:lumMod val="95000"/>
                    <a:lumOff val="5000"/>
                  </a:schemeClr>
                </a:solidFill>
                <a:hlinkClick r:id="rId2"/>
              </a:rPr>
              <a:t>https://www.kaggle.com/c/house-prices-advanced-regression-techniques/data</a:t>
            </a:r>
            <a:r>
              <a:rPr lang="en-US" sz="2400" dirty="0">
                <a:solidFill>
                  <a:schemeClr val="tx1">
                    <a:lumMod val="95000"/>
                    <a:lumOff val="5000"/>
                  </a:schemeClr>
                </a:solidFill>
              </a:rPr>
              <a:t>. </a:t>
            </a:r>
          </a:p>
          <a:p>
            <a:endParaRPr lang="en-US" dirty="0"/>
          </a:p>
        </p:txBody>
      </p:sp>
    </p:spTree>
    <p:extLst>
      <p:ext uri="{BB962C8B-B14F-4D97-AF65-F5344CB8AC3E}">
        <p14:creationId xmlns:p14="http://schemas.microsoft.com/office/powerpoint/2010/main" val="1679815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E06232-69FD-453D-8EB2-706087A902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A843A-61CB-4815-B642-D93660B3C691}"/>
              </a:ext>
            </a:extLst>
          </p:cNvPr>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dirty="0"/>
              <a:t>Purpose &amp; Goal</a:t>
            </a:r>
          </a:p>
        </p:txBody>
      </p:sp>
      <p:sp>
        <p:nvSpPr>
          <p:cNvPr id="3" name="Content Placeholder 2">
            <a:extLst>
              <a:ext uri="{FF2B5EF4-FFF2-40B4-BE49-F238E27FC236}">
                <a16:creationId xmlns:a16="http://schemas.microsoft.com/office/drawing/2014/main" id="{C4E982AD-DBF0-471C-A4C7-2A2FF5C2D614}"/>
              </a:ext>
            </a:extLst>
          </p:cNvPr>
          <p:cNvSpPr>
            <a:spLocks noGrp="1"/>
          </p:cNvSpPr>
          <p:nvPr>
            <p:ph idx="1"/>
          </p:nvPr>
        </p:nvSpPr>
        <p:spPr>
          <a:xfrm>
            <a:off x="6049182" y="802638"/>
            <a:ext cx="5408696" cy="5252722"/>
          </a:xfrm>
        </p:spPr>
        <p:txBody>
          <a:bodyPr anchor="ctr">
            <a:normAutofit/>
          </a:bodyPr>
          <a:lstStyle/>
          <a:p>
            <a:r>
              <a:rPr lang="en-US" sz="2000" dirty="0">
                <a:solidFill>
                  <a:schemeClr val="bg1"/>
                </a:solidFill>
              </a:rPr>
              <a:t>Ask a home buyer to describe their dream house, and they probably won't begin with the height of the basement ceiling or the proximity to an Airport. But this dataset proves that many more parameters influences price negotiations than the number of bedrooms or a white-picket fence.</a:t>
            </a:r>
          </a:p>
          <a:p>
            <a:endParaRPr lang="en-US" sz="2000" dirty="0">
              <a:solidFill>
                <a:schemeClr val="bg1"/>
              </a:solidFill>
            </a:endParaRPr>
          </a:p>
          <a:p>
            <a:r>
              <a:rPr lang="en-US" sz="2000" dirty="0">
                <a:solidFill>
                  <a:schemeClr val="bg1"/>
                </a:solidFill>
              </a:rPr>
              <a:t>With 79 explanatory variables describing (almost) every aspect of residential homes in Ames, Iowa, the goal is to predict the final price of each home with a reasonable level </a:t>
            </a:r>
            <a:r>
              <a:rPr lang="en-US" sz="2000">
                <a:solidFill>
                  <a:schemeClr val="bg1"/>
                </a:solidFill>
              </a:rPr>
              <a:t>of accuracy.</a:t>
            </a:r>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2048070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E06232-69FD-453D-8EB2-706087A902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Dataset Overview</a:t>
            </a:r>
          </a:p>
        </p:txBody>
      </p:sp>
      <p:sp>
        <p:nvSpPr>
          <p:cNvPr id="3" name="Content Placeholder 2"/>
          <p:cNvSpPr>
            <a:spLocks noGrp="1"/>
          </p:cNvSpPr>
          <p:nvPr>
            <p:ph idx="1"/>
          </p:nvPr>
        </p:nvSpPr>
        <p:spPr>
          <a:xfrm>
            <a:off x="6049182" y="802638"/>
            <a:ext cx="5408696" cy="5252722"/>
          </a:xfrm>
        </p:spPr>
        <p:txBody>
          <a:bodyPr anchor="ctr">
            <a:normAutofit/>
          </a:bodyPr>
          <a:lstStyle/>
          <a:p>
            <a:pPr marL="514350" indent="-514350">
              <a:buFont typeface="+mj-lt"/>
              <a:buAutoNum type="arabicPeriod"/>
            </a:pPr>
            <a:r>
              <a:rPr lang="en-US" dirty="0">
                <a:solidFill>
                  <a:schemeClr val="bg1"/>
                </a:solidFill>
              </a:rPr>
              <a:t>Column Definitions</a:t>
            </a:r>
          </a:p>
          <a:p>
            <a:pPr marL="514350" indent="-514350">
              <a:buFont typeface="+mj-lt"/>
              <a:buAutoNum type="arabicPeriod"/>
            </a:pPr>
            <a:r>
              <a:rPr lang="en-US" dirty="0">
                <a:solidFill>
                  <a:schemeClr val="bg1"/>
                </a:solidFill>
              </a:rPr>
              <a:t>Dataset Values</a:t>
            </a:r>
          </a:p>
          <a:p>
            <a:pPr marL="514350" indent="-514350">
              <a:buFont typeface="+mj-lt"/>
              <a:buAutoNum type="arabicPeriod"/>
            </a:pPr>
            <a:r>
              <a:rPr lang="en-US" dirty="0">
                <a:solidFill>
                  <a:schemeClr val="bg1"/>
                </a:solidFill>
              </a:rPr>
              <a:t>Dataset as data.frame in R</a:t>
            </a:r>
          </a:p>
        </p:txBody>
      </p:sp>
    </p:spTree>
    <p:extLst>
      <p:ext uri="{BB962C8B-B14F-4D97-AF65-F5344CB8AC3E}">
        <p14:creationId xmlns:p14="http://schemas.microsoft.com/office/powerpoint/2010/main" val="1324908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dirty="0">
                <a:solidFill>
                  <a:schemeClr val="accent1"/>
                </a:solidFill>
              </a:rPr>
              <a:t>Column</a:t>
            </a:r>
            <a:br>
              <a:rPr lang="en-US" dirty="0">
                <a:solidFill>
                  <a:schemeClr val="accent1"/>
                </a:solidFill>
              </a:rPr>
            </a:br>
            <a:r>
              <a:rPr lang="en-US" dirty="0">
                <a:solidFill>
                  <a:schemeClr val="accent1"/>
                </a:solidFill>
              </a:rPr>
              <a:t>Definitions</a:t>
            </a:r>
          </a:p>
        </p:txBody>
      </p:sp>
      <p:sp>
        <p:nvSpPr>
          <p:cNvPr id="3" name="Content Placeholder 2"/>
          <p:cNvSpPr>
            <a:spLocks noGrp="1"/>
          </p:cNvSpPr>
          <p:nvPr>
            <p:ph idx="1"/>
          </p:nvPr>
        </p:nvSpPr>
        <p:spPr>
          <a:xfrm>
            <a:off x="4976031" y="963877"/>
            <a:ext cx="6377769" cy="4930246"/>
          </a:xfrm>
        </p:spPr>
        <p:txBody>
          <a:bodyPr anchor="ctr">
            <a:normAutofit/>
          </a:bodyPr>
          <a:lstStyle/>
          <a:p>
            <a:r>
              <a:rPr lang="en-US" sz="2000" b="1" dirty="0" err="1">
                <a:latin typeface="Tahoma" panose="020B0604030504040204" pitchFamily="34" charset="0"/>
                <a:ea typeface="Tahoma" panose="020B0604030504040204" pitchFamily="34" charset="0"/>
                <a:cs typeface="Tahoma" panose="020B0604030504040204" pitchFamily="34" charset="0"/>
              </a:rPr>
              <a:t>MSSubClass</a:t>
            </a:r>
            <a:r>
              <a:rPr lang="en-US" sz="2000" dirty="0">
                <a:latin typeface="Tahoma" panose="020B0604030504040204" pitchFamily="34" charset="0"/>
                <a:ea typeface="Tahoma" panose="020B0604030504040204" pitchFamily="34" charset="0"/>
                <a:cs typeface="Tahoma" panose="020B0604030504040204" pitchFamily="34" charset="0"/>
              </a:rPr>
              <a:t>: Identifies the type of dwelling involved in the sale.</a:t>
            </a:r>
          </a:p>
          <a:p>
            <a:r>
              <a:rPr lang="en-US" sz="2000" b="1" dirty="0" err="1">
                <a:latin typeface="Tahoma" panose="020B0604030504040204" pitchFamily="34" charset="0"/>
                <a:ea typeface="Tahoma" panose="020B0604030504040204" pitchFamily="34" charset="0"/>
                <a:cs typeface="Tahoma" panose="020B0604030504040204" pitchFamily="34" charset="0"/>
              </a:rPr>
              <a:t>MSZoning</a:t>
            </a:r>
            <a:r>
              <a:rPr lang="en-US" sz="2000" dirty="0">
                <a:latin typeface="Tahoma" panose="020B0604030504040204" pitchFamily="34" charset="0"/>
                <a:ea typeface="Tahoma" panose="020B0604030504040204" pitchFamily="34" charset="0"/>
                <a:cs typeface="Tahoma" panose="020B0604030504040204" pitchFamily="34" charset="0"/>
              </a:rPr>
              <a:t>: Identifies the general zoning classification of the sale.</a:t>
            </a:r>
          </a:p>
          <a:p>
            <a:r>
              <a:rPr lang="en-US" sz="2000" b="1" dirty="0" err="1">
                <a:latin typeface="Tahoma" panose="020B0604030504040204" pitchFamily="34" charset="0"/>
                <a:ea typeface="Tahoma" panose="020B0604030504040204" pitchFamily="34" charset="0"/>
                <a:cs typeface="Tahoma" panose="020B0604030504040204" pitchFamily="34" charset="0"/>
              </a:rPr>
              <a:t>LotFrontage</a:t>
            </a:r>
            <a:r>
              <a:rPr lang="en-US" sz="2000" dirty="0">
                <a:latin typeface="Tahoma" panose="020B0604030504040204" pitchFamily="34" charset="0"/>
                <a:ea typeface="Tahoma" panose="020B0604030504040204" pitchFamily="34" charset="0"/>
                <a:cs typeface="Tahoma" panose="020B0604030504040204" pitchFamily="34" charset="0"/>
              </a:rPr>
              <a:t>: Linear feet of street connected to property</a:t>
            </a:r>
          </a:p>
          <a:p>
            <a:r>
              <a:rPr lang="en-US" sz="2000" b="1" dirty="0" err="1">
                <a:latin typeface="Tahoma" panose="020B0604030504040204" pitchFamily="34" charset="0"/>
                <a:ea typeface="Tahoma" panose="020B0604030504040204" pitchFamily="34" charset="0"/>
                <a:cs typeface="Tahoma" panose="020B0604030504040204" pitchFamily="34" charset="0"/>
              </a:rPr>
              <a:t>LotArea</a:t>
            </a:r>
            <a:r>
              <a:rPr lang="en-US" sz="2000" dirty="0">
                <a:latin typeface="Tahoma" panose="020B0604030504040204" pitchFamily="34" charset="0"/>
                <a:ea typeface="Tahoma" panose="020B0604030504040204" pitchFamily="34" charset="0"/>
                <a:cs typeface="Tahoma" panose="020B0604030504040204" pitchFamily="34" charset="0"/>
              </a:rPr>
              <a:t>: Lot size in square feet</a:t>
            </a:r>
          </a:p>
          <a:p>
            <a:r>
              <a:rPr lang="en-US" sz="2000" b="1" dirty="0">
                <a:latin typeface="Tahoma" panose="020B0604030504040204" pitchFamily="34" charset="0"/>
                <a:ea typeface="Tahoma" panose="020B0604030504040204" pitchFamily="34" charset="0"/>
                <a:cs typeface="Tahoma" panose="020B0604030504040204" pitchFamily="34" charset="0"/>
              </a:rPr>
              <a:t>Street</a:t>
            </a:r>
            <a:r>
              <a:rPr lang="en-US" sz="2000" dirty="0">
                <a:latin typeface="Tahoma" panose="020B0604030504040204" pitchFamily="34" charset="0"/>
                <a:ea typeface="Tahoma" panose="020B0604030504040204" pitchFamily="34" charset="0"/>
                <a:cs typeface="Tahoma" panose="020B0604030504040204" pitchFamily="34" charset="0"/>
              </a:rPr>
              <a:t>: Type of road access to property</a:t>
            </a:r>
          </a:p>
          <a:p>
            <a:r>
              <a:rPr lang="en-US" sz="2000" b="1" dirty="0">
                <a:latin typeface="Tahoma" panose="020B0604030504040204" pitchFamily="34" charset="0"/>
                <a:ea typeface="Tahoma" panose="020B0604030504040204" pitchFamily="34" charset="0"/>
                <a:cs typeface="Tahoma" panose="020B0604030504040204" pitchFamily="34" charset="0"/>
              </a:rPr>
              <a:t>Alley</a:t>
            </a:r>
            <a:r>
              <a:rPr lang="en-US" sz="2000" dirty="0">
                <a:latin typeface="Tahoma" panose="020B0604030504040204" pitchFamily="34" charset="0"/>
                <a:ea typeface="Tahoma" panose="020B0604030504040204" pitchFamily="34" charset="0"/>
                <a:cs typeface="Tahoma" panose="020B0604030504040204" pitchFamily="34" charset="0"/>
              </a:rPr>
              <a:t>: Type of alley access to property</a:t>
            </a:r>
          </a:p>
          <a:p>
            <a:r>
              <a:rPr lang="en-US" sz="2000" b="1" dirty="0" err="1">
                <a:latin typeface="Tahoma" panose="020B0604030504040204" pitchFamily="34" charset="0"/>
                <a:ea typeface="Tahoma" panose="020B0604030504040204" pitchFamily="34" charset="0"/>
                <a:cs typeface="Tahoma" panose="020B0604030504040204" pitchFamily="34" charset="0"/>
              </a:rPr>
              <a:t>LotShape</a:t>
            </a:r>
            <a:r>
              <a:rPr lang="en-US" sz="2000" dirty="0">
                <a:latin typeface="Tahoma" panose="020B0604030504040204" pitchFamily="34" charset="0"/>
                <a:ea typeface="Tahoma" panose="020B0604030504040204" pitchFamily="34" charset="0"/>
                <a:cs typeface="Tahoma" panose="020B0604030504040204" pitchFamily="34" charset="0"/>
              </a:rPr>
              <a:t>: General shape of property</a:t>
            </a:r>
            <a:r>
              <a:rPr lang="en-US" sz="2000" dirty="0"/>
              <a:t>	</a:t>
            </a:r>
          </a:p>
          <a:p>
            <a:r>
              <a:rPr lang="en-US" sz="2000" b="1" dirty="0" err="1">
                <a:latin typeface="Tahoma" panose="020B0604030504040204" pitchFamily="34" charset="0"/>
                <a:ea typeface="Tahoma" panose="020B0604030504040204" pitchFamily="34" charset="0"/>
                <a:cs typeface="Tahoma" panose="020B0604030504040204" pitchFamily="34" charset="0"/>
              </a:rPr>
              <a:t>LandContour</a:t>
            </a:r>
            <a:r>
              <a:rPr lang="en-US" sz="2000" dirty="0">
                <a:latin typeface="Tahoma" panose="020B0604030504040204" pitchFamily="34" charset="0"/>
                <a:ea typeface="Tahoma" panose="020B0604030504040204" pitchFamily="34" charset="0"/>
                <a:cs typeface="Tahoma" panose="020B0604030504040204" pitchFamily="34" charset="0"/>
              </a:rPr>
              <a:t>: Flatness of the property</a:t>
            </a:r>
            <a:r>
              <a:rPr lang="en-US" sz="2000" dirty="0"/>
              <a:t>	</a:t>
            </a:r>
          </a:p>
          <a:p>
            <a:r>
              <a:rPr lang="en-US" sz="2000" b="1" dirty="0">
                <a:latin typeface="Tahoma" panose="020B0604030504040204" pitchFamily="34" charset="0"/>
                <a:ea typeface="Tahoma" panose="020B0604030504040204" pitchFamily="34" charset="0"/>
                <a:cs typeface="Tahoma" panose="020B0604030504040204" pitchFamily="34" charset="0"/>
              </a:rPr>
              <a:t>Utilities</a:t>
            </a:r>
            <a:r>
              <a:rPr lang="en-US" sz="2000" dirty="0">
                <a:latin typeface="Tahoma" panose="020B0604030504040204" pitchFamily="34" charset="0"/>
                <a:ea typeface="Tahoma" panose="020B0604030504040204" pitchFamily="34" charset="0"/>
                <a:cs typeface="Tahoma" panose="020B0604030504040204" pitchFamily="34" charset="0"/>
              </a:rPr>
              <a:t>: Type of utilities available</a:t>
            </a:r>
          </a:p>
          <a:p>
            <a:r>
              <a:rPr lang="en-US" sz="2000" b="1" dirty="0" err="1">
                <a:latin typeface="Tahoma" panose="020B0604030504040204" pitchFamily="34" charset="0"/>
                <a:ea typeface="Tahoma" panose="020B0604030504040204" pitchFamily="34" charset="0"/>
                <a:cs typeface="Tahoma" panose="020B0604030504040204" pitchFamily="34" charset="0"/>
              </a:rPr>
              <a:t>LotConfig</a:t>
            </a:r>
            <a:r>
              <a:rPr lang="en-US" sz="2000" dirty="0">
                <a:latin typeface="Tahoma" panose="020B0604030504040204" pitchFamily="34" charset="0"/>
                <a:ea typeface="Tahoma" panose="020B0604030504040204" pitchFamily="34" charset="0"/>
                <a:cs typeface="Tahoma" panose="020B0604030504040204" pitchFamily="34" charset="0"/>
              </a:rPr>
              <a:t>: Lot configuration</a:t>
            </a:r>
            <a:r>
              <a:rPr lang="en-US" sz="2000" dirty="0"/>
              <a:t>		</a:t>
            </a:r>
          </a:p>
        </p:txBody>
      </p:sp>
    </p:spTree>
    <p:extLst>
      <p:ext uri="{BB962C8B-B14F-4D97-AF65-F5344CB8AC3E}">
        <p14:creationId xmlns:p14="http://schemas.microsoft.com/office/powerpoint/2010/main" val="1136661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E8B9CDB-08D8-47A7-8F0D-29ACA8286D0A}"/>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Column Definitions</a:t>
            </a:r>
            <a:br>
              <a:rPr lang="en-US" dirty="0">
                <a:solidFill>
                  <a:schemeClr val="accent1"/>
                </a:solidFill>
              </a:rPr>
            </a:br>
            <a:r>
              <a:rPr lang="en-US" sz="2800" i="1" dirty="0">
                <a:solidFill>
                  <a:schemeClr val="accent1"/>
                </a:solidFill>
              </a:rPr>
              <a:t>(</a:t>
            </a:r>
            <a:r>
              <a:rPr lang="en-US" sz="2800" i="1" dirty="0" err="1">
                <a:solidFill>
                  <a:schemeClr val="accent1"/>
                </a:solidFill>
              </a:rPr>
              <a:t>cont</a:t>
            </a:r>
            <a:r>
              <a:rPr lang="en-US" sz="2800" i="1" dirty="0">
                <a:solidFill>
                  <a:schemeClr val="accent1"/>
                </a:solidFill>
              </a:rPr>
              <a:t>)</a:t>
            </a:r>
          </a:p>
        </p:txBody>
      </p:sp>
      <p:sp>
        <p:nvSpPr>
          <p:cNvPr id="3" name="Content Placeholder 2">
            <a:extLst>
              <a:ext uri="{FF2B5EF4-FFF2-40B4-BE49-F238E27FC236}">
                <a16:creationId xmlns:a16="http://schemas.microsoft.com/office/drawing/2014/main" id="{16349C70-893A-45D6-978C-133A8A6D8650}"/>
              </a:ext>
            </a:extLst>
          </p:cNvPr>
          <p:cNvSpPr>
            <a:spLocks noGrp="1"/>
          </p:cNvSpPr>
          <p:nvPr>
            <p:ph idx="1"/>
          </p:nvPr>
        </p:nvSpPr>
        <p:spPr>
          <a:xfrm>
            <a:off x="4976031" y="963877"/>
            <a:ext cx="6377769" cy="4930246"/>
          </a:xfrm>
        </p:spPr>
        <p:txBody>
          <a:bodyPr anchor="ctr">
            <a:normAutofit/>
          </a:bodyPr>
          <a:lstStyle/>
          <a:p>
            <a:r>
              <a:rPr lang="en-US" sz="2400" b="1" dirty="0" err="1"/>
              <a:t>LandSlope</a:t>
            </a:r>
            <a:r>
              <a:rPr lang="en-US" sz="2400" dirty="0"/>
              <a:t>: Slope of property</a:t>
            </a:r>
          </a:p>
          <a:p>
            <a:r>
              <a:rPr lang="en-US" sz="2400" b="1" dirty="0"/>
              <a:t>Neighborhood</a:t>
            </a:r>
            <a:r>
              <a:rPr lang="en-US" sz="2400" dirty="0"/>
              <a:t>: Physical locations within Ames city limits</a:t>
            </a:r>
          </a:p>
          <a:p>
            <a:r>
              <a:rPr lang="en-US" sz="2400" b="1" dirty="0"/>
              <a:t>Condition1</a:t>
            </a:r>
            <a:r>
              <a:rPr lang="en-US" sz="2400" dirty="0"/>
              <a:t>: Proximity to various conditions</a:t>
            </a:r>
          </a:p>
          <a:p>
            <a:r>
              <a:rPr lang="en-US" sz="2400" b="1" dirty="0" err="1"/>
              <a:t>BldgType</a:t>
            </a:r>
            <a:r>
              <a:rPr lang="en-US" sz="2400" dirty="0"/>
              <a:t>: Type of dwelling</a:t>
            </a:r>
          </a:p>
          <a:p>
            <a:r>
              <a:rPr lang="en-US" sz="2400" b="1" dirty="0" err="1"/>
              <a:t>HouseStyle</a:t>
            </a:r>
            <a:r>
              <a:rPr lang="en-US" sz="2400" dirty="0"/>
              <a:t>: Style of dwelling</a:t>
            </a:r>
          </a:p>
          <a:p>
            <a:r>
              <a:rPr lang="en-US" sz="2400" b="1" dirty="0" err="1"/>
              <a:t>OverallQual</a:t>
            </a:r>
            <a:r>
              <a:rPr lang="en-US" sz="2400" dirty="0"/>
              <a:t>: Rates the overall material and finish of the house</a:t>
            </a:r>
          </a:p>
          <a:p>
            <a:r>
              <a:rPr lang="en-US" sz="2400" b="1" dirty="0" err="1"/>
              <a:t>OverallCond</a:t>
            </a:r>
            <a:r>
              <a:rPr lang="en-US" sz="2400" dirty="0"/>
              <a:t>: Rates the overall condition of the house</a:t>
            </a:r>
          </a:p>
          <a:p>
            <a:r>
              <a:rPr lang="en-US" sz="2400" b="1" dirty="0"/>
              <a:t>Heating</a:t>
            </a:r>
            <a:r>
              <a:rPr lang="en-US" sz="2400" dirty="0"/>
              <a:t>: Type of heating</a:t>
            </a:r>
          </a:p>
        </p:txBody>
      </p:sp>
    </p:spTree>
    <p:extLst>
      <p:ext uri="{BB962C8B-B14F-4D97-AF65-F5344CB8AC3E}">
        <p14:creationId xmlns:p14="http://schemas.microsoft.com/office/powerpoint/2010/main" val="1638559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5CC7201-F4CF-451C-A1C2-8F8511B0D94F}"/>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Column Definitions </a:t>
            </a:r>
            <a:r>
              <a:rPr lang="en-US" sz="2800" i="1" dirty="0">
                <a:solidFill>
                  <a:schemeClr val="accent1"/>
                </a:solidFill>
              </a:rPr>
              <a:t>(</a:t>
            </a:r>
            <a:r>
              <a:rPr lang="en-US" sz="2800" i="1" dirty="0" err="1">
                <a:solidFill>
                  <a:schemeClr val="accent1"/>
                </a:solidFill>
              </a:rPr>
              <a:t>cont</a:t>
            </a:r>
            <a:r>
              <a:rPr lang="en-US" sz="2800" i="1" dirty="0">
                <a:solidFill>
                  <a:schemeClr val="accent1"/>
                </a:solidFill>
              </a:rPr>
              <a:t>)</a:t>
            </a:r>
          </a:p>
        </p:txBody>
      </p:sp>
      <p:sp>
        <p:nvSpPr>
          <p:cNvPr id="3" name="Content Placeholder 2">
            <a:extLst>
              <a:ext uri="{FF2B5EF4-FFF2-40B4-BE49-F238E27FC236}">
                <a16:creationId xmlns:a16="http://schemas.microsoft.com/office/drawing/2014/main" id="{0132E4AD-0B29-4B9B-ADF3-AF82D254CF2A}"/>
              </a:ext>
            </a:extLst>
          </p:cNvPr>
          <p:cNvSpPr>
            <a:spLocks noGrp="1"/>
          </p:cNvSpPr>
          <p:nvPr>
            <p:ph idx="1"/>
          </p:nvPr>
        </p:nvSpPr>
        <p:spPr>
          <a:xfrm>
            <a:off x="4976031" y="963877"/>
            <a:ext cx="6377769" cy="4930246"/>
          </a:xfrm>
        </p:spPr>
        <p:txBody>
          <a:bodyPr anchor="ctr">
            <a:normAutofit/>
          </a:bodyPr>
          <a:lstStyle/>
          <a:p>
            <a:r>
              <a:rPr lang="en-US" sz="2400" b="1" dirty="0" err="1"/>
              <a:t>TotalBsmtSF</a:t>
            </a:r>
            <a:r>
              <a:rPr lang="en-US" sz="2400" dirty="0"/>
              <a:t>: Total square feet of basement area</a:t>
            </a:r>
          </a:p>
          <a:p>
            <a:r>
              <a:rPr lang="en-US" sz="2400" b="1" dirty="0"/>
              <a:t>1stFlrSF</a:t>
            </a:r>
            <a:r>
              <a:rPr lang="en-US" sz="2400" dirty="0"/>
              <a:t>: First Floor square feet</a:t>
            </a:r>
          </a:p>
          <a:p>
            <a:r>
              <a:rPr lang="en-US" sz="2400" b="1" dirty="0"/>
              <a:t>2ndFlrSF</a:t>
            </a:r>
            <a:r>
              <a:rPr lang="en-US" sz="2400" dirty="0"/>
              <a:t>: Second floor square feet</a:t>
            </a:r>
          </a:p>
          <a:p>
            <a:r>
              <a:rPr lang="en-US" sz="2400" b="1" dirty="0" err="1"/>
              <a:t>GarageArea</a:t>
            </a:r>
            <a:r>
              <a:rPr lang="en-US" sz="2400" dirty="0"/>
              <a:t>: Size of garage in square feet</a:t>
            </a:r>
          </a:p>
          <a:p>
            <a:r>
              <a:rPr lang="en-US" sz="2400" b="1" dirty="0" err="1"/>
              <a:t>WoodDeckSF</a:t>
            </a:r>
            <a:r>
              <a:rPr lang="en-US" sz="2400" dirty="0"/>
              <a:t>: Wood deck area in square feet</a:t>
            </a:r>
          </a:p>
          <a:p>
            <a:r>
              <a:rPr lang="en-US" sz="2400" b="1" dirty="0" err="1"/>
              <a:t>YearBuilt</a:t>
            </a:r>
            <a:r>
              <a:rPr lang="en-US" sz="2400" dirty="0"/>
              <a:t>: Original construction date</a:t>
            </a:r>
          </a:p>
          <a:p>
            <a:r>
              <a:rPr lang="en-US" sz="2400" b="1" dirty="0" err="1"/>
              <a:t>YearRemodAdd</a:t>
            </a:r>
            <a:r>
              <a:rPr lang="en-US" sz="2400" dirty="0"/>
              <a:t>: Remodel date (same as construction date if no remodeling or additions)</a:t>
            </a:r>
          </a:p>
          <a:p>
            <a:pPr marL="0" indent="0">
              <a:buNone/>
            </a:pPr>
            <a:endParaRPr lang="en-US" sz="2400" dirty="0"/>
          </a:p>
        </p:txBody>
      </p:sp>
    </p:spTree>
    <p:extLst>
      <p:ext uri="{BB962C8B-B14F-4D97-AF65-F5344CB8AC3E}">
        <p14:creationId xmlns:p14="http://schemas.microsoft.com/office/powerpoint/2010/main" val="358876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4410</TotalTime>
  <Words>1551</Words>
  <Application>Microsoft Office PowerPoint</Application>
  <PresentationFormat>Widescreen</PresentationFormat>
  <Paragraphs>219</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Mangal</vt:lpstr>
      <vt:lpstr>Tahoma</vt:lpstr>
      <vt:lpstr>Office Theme</vt:lpstr>
      <vt:lpstr>Predicting Housing Sales Prices in Ames, Iowa</vt:lpstr>
      <vt:lpstr>Presentation Overview</vt:lpstr>
      <vt:lpstr>Problem Statement</vt:lpstr>
      <vt:lpstr>Business Case</vt:lpstr>
      <vt:lpstr>Purpose &amp; Goal</vt:lpstr>
      <vt:lpstr>Dataset Overview</vt:lpstr>
      <vt:lpstr>Column Definitions</vt:lpstr>
      <vt:lpstr>Column Definitions (cont)</vt:lpstr>
      <vt:lpstr>Column Definitions (cont)</vt:lpstr>
      <vt:lpstr>Dataset Values</vt:lpstr>
      <vt:lpstr>PowerPoint Presentation</vt:lpstr>
      <vt:lpstr>Visualizations of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Correlation between Square footage and sale price 0.7822</vt:lpstr>
      <vt:lpstr>Correlation between sale price and overall quality   0.79</vt:lpstr>
      <vt:lpstr>Correlation between sale price and year built 0.52287</vt:lpstr>
      <vt:lpstr>Correlation between sale price and garage Area is 0.623</vt:lpstr>
      <vt:lpstr>Statistical Analysis</vt:lpstr>
      <vt:lpstr>PowerPoint Presentation</vt:lpstr>
      <vt:lpstr>PowerPoint Presentation</vt:lpstr>
      <vt:lpstr>PowerPoint Presentation</vt:lpstr>
      <vt:lpstr>PowerPoint Presentation</vt:lpstr>
      <vt:lpstr>PowerPoint Presentation</vt:lpstr>
      <vt:lpstr>Strategy Overview</vt:lpstr>
      <vt:lpstr>Strategy Diagram</vt:lpstr>
      <vt:lpstr>Regression Analysis</vt:lpstr>
      <vt:lpstr>Linear Regression</vt:lpstr>
      <vt:lpstr>PowerPoint Presentation</vt:lpstr>
      <vt:lpstr>KNN Predictive Modeling</vt:lpstr>
      <vt:lpstr> Resampling results across tuning parameters</vt:lpstr>
      <vt:lpstr>KNN - Output % of Variance</vt:lpstr>
      <vt:lpstr>Decision Tree  Predictive Modeling</vt:lpstr>
      <vt:lpstr>PowerPoint Presentation</vt:lpstr>
      <vt:lpstr>Decision Tree - Output % of Variance</vt:lpstr>
      <vt:lpstr>Random Forest  Predictive Modeling</vt:lpstr>
      <vt:lpstr>Random Forest – Output % of Variance</vt:lpstr>
      <vt:lpstr>Predictive Model Comparison</vt:lpstr>
      <vt:lpstr>Conclusion – Addressing S.M.A.R.T. Question</vt:lpstr>
      <vt:lpstr>Conclusion</vt:lpstr>
      <vt:lpstr>Background/Reference Slides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Hanus</dc:creator>
  <cp:lastModifiedBy>Tanaji Naik</cp:lastModifiedBy>
  <cp:revision>73</cp:revision>
  <dcterms:created xsi:type="dcterms:W3CDTF">2017-11-23T06:20:46Z</dcterms:created>
  <dcterms:modified xsi:type="dcterms:W3CDTF">2017-12-11T23:16:12Z</dcterms:modified>
</cp:coreProperties>
</file>